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8" r:id="rId6"/>
    <p:sldId id="269" r:id="rId7"/>
    <p:sldId id="257" r:id="rId8"/>
    <p:sldId id="260" r:id="rId9"/>
    <p:sldId id="262" r:id="rId10"/>
    <p:sldId id="263" r:id="rId11"/>
    <p:sldId id="264" r:id="rId12"/>
    <p:sldId id="265" r:id="rId13"/>
    <p:sldId id="266" r:id="rId14"/>
    <p:sldId id="267" r:id="rId15"/>
    <p:sldId id="268"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M Dounia" initials="CD" lastIdx="1" clrIdx="0">
    <p:extLst>
      <p:ext uri="{19B8F6BF-5375-455C-9EA6-DF929625EA0E}">
        <p15:presenceInfo xmlns:p15="http://schemas.microsoft.com/office/powerpoint/2012/main" userId="S::dcham@sprb.brussels::2003f032-a2a5-4597-a8e5-3a6972b854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0BE"/>
    <a:srgbClr val="7CA2D6"/>
    <a:srgbClr val="B7B7B7"/>
    <a:srgbClr val="FFF203"/>
    <a:srgbClr val="003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57" autoAdjust="0"/>
  </p:normalViewPr>
  <p:slideViewPr>
    <p:cSldViewPr>
      <p:cViewPr varScale="1">
        <p:scale>
          <a:sx n="113" d="100"/>
          <a:sy n="113" d="100"/>
        </p:scale>
        <p:origin x="586" y="91"/>
      </p:cViewPr>
      <p:guideLst>
        <p:guide orient="horz" pos="1620"/>
        <p:guide pos="2880"/>
      </p:guideLst>
    </p:cSldViewPr>
  </p:slideViewPr>
  <p:notesTextViewPr>
    <p:cViewPr>
      <p:scale>
        <a:sx n="100" d="100"/>
        <a:sy n="100" d="100"/>
      </p:scale>
      <p:origin x="0" y="0"/>
    </p:cViewPr>
  </p:notesTextViewPr>
  <p:notesViewPr>
    <p:cSldViewPr>
      <p:cViewPr varScale="1">
        <p:scale>
          <a:sx n="83" d="100"/>
          <a:sy n="83" d="100"/>
        </p:scale>
        <p:origin x="-31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C8D81E-DE7C-4382-8F1A-401577778493}" type="datetimeFigureOut">
              <a:rPr lang="fr-BE" smtClean="0"/>
              <a:pPr/>
              <a:t>20-06-22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37564D-E952-4EC1-B75D-0DA23DC0CF12}" type="slidenum">
              <a:rPr lang="fr-BE" smtClean="0"/>
              <a:pPr/>
              <a:t>‹nr.›</a:t>
            </a:fld>
            <a:endParaRPr lang="fr-BE"/>
          </a:p>
        </p:txBody>
      </p:sp>
    </p:spTree>
    <p:extLst>
      <p:ext uri="{BB962C8B-B14F-4D97-AF65-F5344CB8AC3E}">
        <p14:creationId xmlns:p14="http://schemas.microsoft.com/office/powerpoint/2010/main" val="112957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D0604-D0C7-4319-B045-8F563F9C8141}" type="datetimeFigureOut">
              <a:rPr lang="fr-BE" smtClean="0"/>
              <a:t>20-06-22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4ACC6-E18E-4F9E-B1BC-6F01A0255BE9}" type="slidenum">
              <a:rPr lang="fr-BE" smtClean="0"/>
              <a:t>‹nr.›</a:t>
            </a:fld>
            <a:endParaRPr lang="fr-BE"/>
          </a:p>
        </p:txBody>
      </p:sp>
    </p:spTree>
    <p:extLst>
      <p:ext uri="{BB962C8B-B14F-4D97-AF65-F5344CB8AC3E}">
        <p14:creationId xmlns:p14="http://schemas.microsoft.com/office/powerpoint/2010/main" val="266701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11" name="Espace réservé du numéro de diapositive 5"/>
          <p:cNvSpPr txBox="1">
            <a:spLocks/>
          </p:cNvSpPr>
          <p:nvPr userDrawn="1"/>
        </p:nvSpPr>
        <p:spPr>
          <a:xfrm>
            <a:off x="8172400" y="4758961"/>
            <a:ext cx="720080" cy="38221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F8EE3-3B50-4017-B2E3-81E7FAC0BB79}" type="slidenum">
              <a:rPr kumimoji="0" lang="fr-BE" sz="1000" b="0" i="0" u="none" strike="noStrike" kern="1200" cap="none" spc="0" normalizeH="0" baseline="0" noProof="0" smtClean="0">
                <a:ln>
                  <a:noFill/>
                </a:ln>
                <a:solidFill>
                  <a:schemeClr val="bg1">
                    <a:lumMod val="6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r>
              <a:rPr kumimoji="0" lang="fr-BE" sz="11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rPr>
              <a:t> </a:t>
            </a:r>
            <a:endParaRPr kumimoji="0" lang="fr-BE" sz="10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endParaRPr>
          </a:p>
        </p:txBody>
      </p:sp>
      <p:pic>
        <p:nvPicPr>
          <p:cNvPr id="4" name="Image 3">
            <a:extLst>
              <a:ext uri="{FF2B5EF4-FFF2-40B4-BE49-F238E27FC236}">
                <a16:creationId xmlns:a16="http://schemas.microsoft.com/office/drawing/2014/main" id="{47CACF5F-BA56-4E49-89BA-3F01CF6DC2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S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58BA48-9F18-491E-9EDF-456B5C09ED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13" name="Espace réservé du numéro de diapositive 5"/>
          <p:cNvSpPr txBox="1">
            <a:spLocks/>
          </p:cNvSpPr>
          <p:nvPr userDrawn="1"/>
        </p:nvSpPr>
        <p:spPr>
          <a:xfrm>
            <a:off x="8172400" y="4758961"/>
            <a:ext cx="720080" cy="38221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F8EE3-3B50-4017-B2E3-81E7FAC0BB79}" type="slidenum">
              <a:rPr kumimoji="0" lang="fr-BE" sz="1000" b="0" i="0" u="none" strike="noStrike" kern="1200" cap="none" spc="0" normalizeH="0" baseline="0" noProof="0" smtClean="0">
                <a:ln>
                  <a:noFill/>
                </a:ln>
                <a:solidFill>
                  <a:schemeClr val="bg1">
                    <a:lumMod val="6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r>
              <a:rPr kumimoji="0" lang="fr-BE" sz="11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rPr>
              <a:t> </a:t>
            </a:r>
            <a:endParaRPr kumimoji="0" lang="fr-BE" sz="10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endParaRPr>
          </a:p>
        </p:txBody>
      </p:sp>
      <p:sp>
        <p:nvSpPr>
          <p:cNvPr id="14" name="Espace réservé du texte 4">
            <a:extLst>
              <a:ext uri="{FF2B5EF4-FFF2-40B4-BE49-F238E27FC236}">
                <a16:creationId xmlns:a16="http://schemas.microsoft.com/office/drawing/2014/main" id="{6275DC74-2EB7-4214-A2D2-66007B8F1D75}"/>
              </a:ext>
            </a:extLst>
          </p:cNvPr>
          <p:cNvSpPr>
            <a:spLocks noGrp="1"/>
          </p:cNvSpPr>
          <p:nvPr>
            <p:ph type="body" sz="quarter" idx="10" hasCustomPrompt="1"/>
          </p:nvPr>
        </p:nvSpPr>
        <p:spPr>
          <a:xfrm>
            <a:off x="1475656" y="2117525"/>
            <a:ext cx="7560840" cy="958281"/>
          </a:xfrm>
        </p:spPr>
        <p:txBody>
          <a:bodyPr>
            <a:noAutofit/>
          </a:bodyPr>
          <a:lstStyle>
            <a:lvl1pPr marL="0" indent="0">
              <a:lnSpc>
                <a:spcPts val="2200"/>
              </a:lnSpc>
              <a:buFont typeface="Arial" pitchFamily="34" charset="0"/>
              <a:buNone/>
              <a:defRPr sz="2400" b="1" cap="all" baseline="0">
                <a:solidFill>
                  <a:schemeClr val="bg1">
                    <a:lumMod val="50000"/>
                  </a:schemeClr>
                </a:solidFill>
                <a:latin typeface="Arial" pitchFamily="34" charset="0"/>
                <a:cs typeface="Arial" pitchFamily="34" charset="0"/>
              </a:defRPr>
            </a:lvl1pPr>
            <a:lvl2pPr marL="0" indent="-108000">
              <a:spcBef>
                <a:spcPts val="300"/>
              </a:spcBef>
              <a:buFont typeface="+mj-lt"/>
              <a:buNone/>
              <a:defRPr sz="1600" b="0">
                <a:solidFill>
                  <a:schemeClr val="bg1">
                    <a:lumMod val="50000"/>
                  </a:schemeClr>
                </a:solidFill>
                <a:latin typeface="Arial" pitchFamily="34" charset="0"/>
                <a:cs typeface="Arial" pitchFamily="34" charset="0"/>
              </a:defRPr>
            </a:lvl2pPr>
            <a:lvl3pPr marL="0">
              <a:spcBef>
                <a:spcPts val="300"/>
              </a:spcBef>
              <a:buFont typeface="Aller Light" pitchFamily="2" charset="0"/>
              <a:buNone/>
              <a:defRPr sz="1800" b="1">
                <a:solidFill>
                  <a:schemeClr val="bg1">
                    <a:lumMod val="50000"/>
                  </a:schemeClr>
                </a:solidFill>
                <a:latin typeface="Arial" pitchFamily="34" charset="0"/>
                <a:cs typeface="Arial" pitchFamily="34" charset="0"/>
              </a:defRPr>
            </a:lvl3pPr>
            <a:lvl4pPr marL="0" indent="-108000">
              <a:spcBef>
                <a:spcPts val="300"/>
              </a:spcBef>
              <a:buClr>
                <a:srgbClr val="7CA2D6"/>
              </a:buClr>
              <a:buFont typeface="Arial" pitchFamily="34" charset="0"/>
              <a:buNone/>
              <a:defRPr sz="1800">
                <a:solidFill>
                  <a:schemeClr val="bg1">
                    <a:lumMod val="50000"/>
                  </a:schemeClr>
                </a:solidFill>
                <a:latin typeface="Arial" pitchFamily="34" charset="0"/>
                <a:cs typeface="Arial" pitchFamily="34" charset="0"/>
              </a:defRPr>
            </a:lvl4pPr>
            <a:lvl5pPr marL="828000" indent="-228600">
              <a:spcBef>
                <a:spcPts val="300"/>
              </a:spcBef>
              <a:buFont typeface="Arial" panose="020B0604020202020204" pitchFamily="34" charset="0"/>
              <a:buChar char="•"/>
              <a:defRPr sz="1800">
                <a:solidFill>
                  <a:schemeClr val="bg1">
                    <a:lumMod val="50000"/>
                  </a:schemeClr>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lang="fr-FR" dirty="0"/>
              <a:t>Cliquez pour modifier le titre de la </a:t>
            </a:r>
            <a:r>
              <a:rPr lang="fr-FR" dirty="0" err="1"/>
              <a:t>presentation</a:t>
            </a:r>
            <a:r>
              <a:rPr lang="fr-FR" dirty="0"/>
              <a:t> - </a:t>
            </a:r>
            <a:r>
              <a:rPr lang="nl-NL" dirty="0"/>
              <a:t>Klik om de titel van de presentatie te wijzigen</a:t>
            </a:r>
            <a:endParaRPr lang="fr-FR" dirty="0"/>
          </a:p>
          <a:p>
            <a:pPr lvl="0"/>
            <a:endParaRPr lang="fr-FR" dirty="0"/>
          </a:p>
        </p:txBody>
      </p:sp>
      <p:sp>
        <p:nvSpPr>
          <p:cNvPr id="16" name="Espace réservé du texte 4">
            <a:extLst>
              <a:ext uri="{FF2B5EF4-FFF2-40B4-BE49-F238E27FC236}">
                <a16:creationId xmlns:a16="http://schemas.microsoft.com/office/drawing/2014/main" id="{7242E0CF-D65B-4B72-AB77-CAFADB97DFF1}"/>
              </a:ext>
            </a:extLst>
          </p:cNvPr>
          <p:cNvSpPr>
            <a:spLocks noGrp="1"/>
          </p:cNvSpPr>
          <p:nvPr>
            <p:ph type="body" sz="quarter" idx="11" hasCustomPrompt="1"/>
          </p:nvPr>
        </p:nvSpPr>
        <p:spPr>
          <a:xfrm>
            <a:off x="1475656" y="3053629"/>
            <a:ext cx="7560840" cy="670249"/>
          </a:xfrm>
        </p:spPr>
        <p:txBody>
          <a:bodyPr>
            <a:normAutofit/>
          </a:bodyPr>
          <a:lstStyle>
            <a:lvl1pPr marL="0" indent="0">
              <a:lnSpc>
                <a:spcPts val="2200"/>
              </a:lnSpc>
              <a:buFont typeface="Arial" pitchFamily="34" charset="0"/>
              <a:buNone/>
              <a:defRPr sz="1800" b="1">
                <a:solidFill>
                  <a:schemeClr val="bg1">
                    <a:lumMod val="50000"/>
                  </a:schemeClr>
                </a:solidFill>
                <a:latin typeface="Arial" pitchFamily="34" charset="0"/>
                <a:cs typeface="Arial" pitchFamily="34" charset="0"/>
              </a:defRPr>
            </a:lvl1pPr>
            <a:lvl2pPr marL="0" indent="-108000">
              <a:spcBef>
                <a:spcPts val="300"/>
              </a:spcBef>
              <a:buFont typeface="+mj-lt"/>
              <a:buNone/>
              <a:defRPr sz="2000" b="0">
                <a:solidFill>
                  <a:schemeClr val="bg1">
                    <a:lumMod val="50000"/>
                  </a:schemeClr>
                </a:solidFill>
                <a:latin typeface="Arial" pitchFamily="34" charset="0"/>
                <a:cs typeface="Arial" pitchFamily="34" charset="0"/>
              </a:defRPr>
            </a:lvl2pPr>
            <a:lvl3pPr marL="0">
              <a:spcBef>
                <a:spcPts val="300"/>
              </a:spcBef>
              <a:buFont typeface="Aller Light" pitchFamily="2" charset="0"/>
              <a:buNone/>
              <a:defRPr sz="1800" b="1">
                <a:solidFill>
                  <a:schemeClr val="bg1">
                    <a:lumMod val="50000"/>
                  </a:schemeClr>
                </a:solidFill>
                <a:latin typeface="Arial" pitchFamily="34" charset="0"/>
                <a:cs typeface="Arial" pitchFamily="34" charset="0"/>
              </a:defRPr>
            </a:lvl3pPr>
            <a:lvl4pPr marL="0" indent="-108000">
              <a:spcBef>
                <a:spcPts val="300"/>
              </a:spcBef>
              <a:buClr>
                <a:srgbClr val="7CA2D6"/>
              </a:buClr>
              <a:buFont typeface="Arial" pitchFamily="34" charset="0"/>
              <a:buNone/>
              <a:defRPr sz="1800">
                <a:solidFill>
                  <a:schemeClr val="bg1">
                    <a:lumMod val="50000"/>
                  </a:schemeClr>
                </a:solidFill>
                <a:latin typeface="Arial" pitchFamily="34" charset="0"/>
                <a:cs typeface="Arial" pitchFamily="34" charset="0"/>
              </a:defRPr>
            </a:lvl4pPr>
            <a:lvl5pPr marL="828000" indent="-228600">
              <a:spcBef>
                <a:spcPts val="300"/>
              </a:spcBef>
              <a:buFont typeface="Arial" panose="020B0604020202020204" pitchFamily="34" charset="0"/>
              <a:buChar char="•"/>
              <a:defRPr sz="1800">
                <a:solidFill>
                  <a:schemeClr val="bg1">
                    <a:lumMod val="50000"/>
                  </a:schemeClr>
                </a:solidFill>
                <a:latin typeface="Arial" panose="020B0604020202020204" pitchFamily="34" charset="0"/>
                <a:cs typeface="Arial" panose="020B0604020202020204" pitchFamily="34" charset="0"/>
              </a:defRPr>
            </a:lvl5pPr>
          </a:lstStyle>
          <a:p>
            <a:pPr lvl="0"/>
            <a:r>
              <a:rPr lang="fr-FR" dirty="0"/>
              <a:t>Cliquez pour modifier le sous-titre - </a:t>
            </a:r>
            <a:r>
              <a:rPr lang="nl-NL" dirty="0"/>
              <a:t>Klik om de ondertitel te wijzigen</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96E0C7-AD81-4A83-85F9-28E6DB5EDD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7123" cy="5143500"/>
          </a:xfrm>
          <a:prstGeom prst="rect">
            <a:avLst/>
          </a:prstGeom>
        </p:spPr>
      </p:pic>
      <p:sp>
        <p:nvSpPr>
          <p:cNvPr id="14" name="Espace réservé du numéro de diapositive 5"/>
          <p:cNvSpPr txBox="1">
            <a:spLocks/>
          </p:cNvSpPr>
          <p:nvPr userDrawn="1"/>
        </p:nvSpPr>
        <p:spPr>
          <a:xfrm>
            <a:off x="8172400" y="4758961"/>
            <a:ext cx="720080" cy="38221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F8EE3-3B50-4017-B2E3-81E7FAC0BB79}" type="slidenum">
              <a:rPr kumimoji="0" lang="fr-BE" sz="1000" b="0" i="0" u="none" strike="noStrike" kern="1200" cap="none" spc="0" normalizeH="0" baseline="0" noProof="0" smtClean="0">
                <a:ln>
                  <a:noFill/>
                </a:ln>
                <a:solidFill>
                  <a:schemeClr val="bg1">
                    <a:lumMod val="6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r>
              <a:rPr kumimoji="0" lang="fr-BE" sz="11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rPr>
              <a:t> </a:t>
            </a:r>
            <a:endParaRPr kumimoji="0" lang="fr-BE" sz="10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endParaRPr>
          </a:p>
        </p:txBody>
      </p:sp>
      <p:sp>
        <p:nvSpPr>
          <p:cNvPr id="16" name="Espace réservé du texte 4"/>
          <p:cNvSpPr>
            <a:spLocks noGrp="1"/>
          </p:cNvSpPr>
          <p:nvPr>
            <p:ph type="body" sz="quarter" idx="14" hasCustomPrompt="1"/>
          </p:nvPr>
        </p:nvSpPr>
        <p:spPr>
          <a:xfrm>
            <a:off x="1677770" y="1534986"/>
            <a:ext cx="7200800" cy="3197004"/>
          </a:xfrm>
        </p:spPr>
        <p:txBody>
          <a:bodyPr/>
          <a:lstStyle>
            <a:lvl1pPr marL="0" indent="0">
              <a:lnSpc>
                <a:spcPts val="2200"/>
              </a:lnSpc>
              <a:buFont typeface="Arial" pitchFamily="34" charset="0"/>
              <a:buNone/>
              <a:defRPr sz="2400" b="1">
                <a:solidFill>
                  <a:schemeClr val="bg1">
                    <a:lumMod val="50000"/>
                  </a:schemeClr>
                </a:solidFill>
                <a:latin typeface="Arial" pitchFamily="34" charset="0"/>
                <a:cs typeface="Arial" pitchFamily="34" charset="0"/>
              </a:defRPr>
            </a:lvl1pPr>
            <a:lvl2pPr marL="273050" indent="-255588">
              <a:buFont typeface="Arial" panose="020B0604020202020204" pitchFamily="34" charset="0"/>
              <a:buChar char="•"/>
              <a:defRPr sz="1800">
                <a:solidFill>
                  <a:schemeClr val="bg1">
                    <a:lumMod val="50000"/>
                  </a:schemeClr>
                </a:solidFill>
                <a:latin typeface="Arial" panose="020B0604020202020204" pitchFamily="34" charset="0"/>
                <a:cs typeface="Arial" panose="020B0604020202020204" pitchFamily="34" charset="0"/>
              </a:defRPr>
            </a:lvl2pPr>
            <a:lvl3pPr marL="454025" indent="-228600">
              <a:buFont typeface="Arial" panose="020B0604020202020204" pitchFamily="34" charset="0"/>
              <a:buChar char="-"/>
              <a:defRPr sz="1600">
                <a:solidFill>
                  <a:schemeClr val="bg1">
                    <a:lumMod val="50000"/>
                  </a:schemeClr>
                </a:solidFill>
                <a:latin typeface="Arial" panose="020B0604020202020204" pitchFamily="34" charset="0"/>
                <a:cs typeface="Arial" panose="020B0604020202020204" pitchFamily="34" charset="0"/>
              </a:defRPr>
            </a:lvl3pPr>
            <a:lvl4pPr marL="539750" indent="0">
              <a:buFont typeface="Courier New" panose="02070309020205020404" pitchFamily="49" charset="0"/>
              <a:buNone/>
              <a:defRPr sz="1600" i="1">
                <a:solidFill>
                  <a:schemeClr val="bg1">
                    <a:lumMod val="50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defRPr>
            </a:lvl5pPr>
          </a:lstStyle>
          <a:p>
            <a:pPr lvl="0"/>
            <a:r>
              <a:rPr lang="fr-FR" dirty="0"/>
              <a:t>CLIQUEZ POUR MODIFIER LE SOMMAIRE DE LA PRESENTATION - </a:t>
            </a:r>
            <a:r>
              <a:rPr lang="nl-NL" dirty="0"/>
              <a:t>KLIK OM DE SAMENVATTING VAN DE PRESENTATIE TE WIJZIGEN</a:t>
            </a:r>
            <a:endParaRPr lang="fr-FR" dirty="0"/>
          </a:p>
          <a:p>
            <a:pPr lvl="1"/>
            <a:r>
              <a:rPr lang="fr-FR" dirty="0"/>
              <a:t>Deuxième niveau</a:t>
            </a:r>
          </a:p>
          <a:p>
            <a:pPr lvl="2"/>
            <a:r>
              <a:rPr lang="fr-FR" dirty="0"/>
              <a:t>Troisième niveau</a:t>
            </a:r>
          </a:p>
          <a:p>
            <a:pPr lvl="3"/>
            <a:r>
              <a:rPr lang="fr-FR" dirty="0"/>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AFB7DE-F829-4F64-A9A5-A936413A53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Espace réservé du numéro de diapositive 5"/>
          <p:cNvSpPr txBox="1">
            <a:spLocks/>
          </p:cNvSpPr>
          <p:nvPr userDrawn="1"/>
        </p:nvSpPr>
        <p:spPr>
          <a:xfrm>
            <a:off x="8172400" y="4758961"/>
            <a:ext cx="720080" cy="38221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F8EE3-3B50-4017-B2E3-81E7FAC0BB79}" type="slidenum">
              <a:rPr kumimoji="0" lang="fr-BE" sz="1000" b="0" i="0" u="none" strike="noStrike" kern="1200" cap="none" spc="0" normalizeH="0" baseline="0" noProof="0" smtClean="0">
                <a:ln>
                  <a:noFill/>
                </a:ln>
                <a:solidFill>
                  <a:schemeClr val="bg1">
                    <a:lumMod val="65000"/>
                  </a:scheme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r>
              <a:rPr kumimoji="0" lang="fr-BE" sz="11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rPr>
              <a:t> </a:t>
            </a:r>
            <a:endParaRPr kumimoji="0" lang="fr-BE" sz="1000" b="0" i="0" u="none" strike="noStrike" kern="1200" cap="none" spc="0" normalizeH="0" baseline="0" noProof="0" dirty="0">
              <a:ln>
                <a:noFill/>
              </a:ln>
              <a:solidFill>
                <a:schemeClr val="bg1">
                  <a:lumMod val="65000"/>
                </a:schemeClr>
              </a:solidFill>
              <a:effectLst/>
              <a:uLnTx/>
              <a:uFillTx/>
              <a:latin typeface="Arial" pitchFamily="34" charset="0"/>
              <a:ea typeface="+mn-ea"/>
              <a:cs typeface="Arial" pitchFamily="34" charset="0"/>
            </a:endParaRPr>
          </a:p>
        </p:txBody>
      </p:sp>
      <p:sp>
        <p:nvSpPr>
          <p:cNvPr id="17" name="Titre 1"/>
          <p:cNvSpPr>
            <a:spLocks noGrp="1"/>
          </p:cNvSpPr>
          <p:nvPr>
            <p:ph type="title" hasCustomPrompt="1"/>
          </p:nvPr>
        </p:nvSpPr>
        <p:spPr>
          <a:xfrm>
            <a:off x="395536" y="205978"/>
            <a:ext cx="8424936" cy="637580"/>
          </a:xfrm>
        </p:spPr>
        <p:txBody>
          <a:bodyPr anchor="ctr">
            <a:normAutofit/>
          </a:bodyPr>
          <a:lstStyle>
            <a:lvl1pPr algn="l">
              <a:defRPr sz="2400" b="1">
                <a:solidFill>
                  <a:schemeClr val="bg1">
                    <a:lumMod val="50000"/>
                  </a:schemeClr>
                </a:solidFill>
                <a:latin typeface="Arial" pitchFamily="34" charset="0"/>
                <a:cs typeface="Arial" pitchFamily="34" charset="0"/>
              </a:defRPr>
            </a:lvl1pPr>
          </a:lstStyle>
          <a:p>
            <a:r>
              <a:rPr lang="fr-FR" dirty="0"/>
              <a:t>CLIQUEZ POUR MODIFIER LE STYLE DU TITRE - </a:t>
            </a:r>
            <a:r>
              <a:rPr lang="nl-NL" dirty="0"/>
              <a:t>KLIK OM DE STIJL VAN DE TITEL TE WIJZIGEN</a:t>
            </a:r>
            <a:endParaRPr lang="fr-BE" dirty="0"/>
          </a:p>
        </p:txBody>
      </p:sp>
      <p:sp>
        <p:nvSpPr>
          <p:cNvPr id="19" name="Espace réservé du texte 4"/>
          <p:cNvSpPr>
            <a:spLocks noGrp="1"/>
          </p:cNvSpPr>
          <p:nvPr>
            <p:ph type="body" sz="quarter" idx="10" hasCustomPrompt="1"/>
          </p:nvPr>
        </p:nvSpPr>
        <p:spPr>
          <a:xfrm>
            <a:off x="359532" y="987574"/>
            <a:ext cx="8424936" cy="3096344"/>
          </a:xfrm>
        </p:spPr>
        <p:txBody>
          <a:bodyPr/>
          <a:lstStyle>
            <a:lvl1pPr marL="0" indent="0">
              <a:lnSpc>
                <a:spcPts val="2200"/>
              </a:lnSpc>
              <a:buFont typeface="Arial" pitchFamily="34" charset="0"/>
              <a:buNone/>
              <a:defRPr sz="2000" b="0">
                <a:solidFill>
                  <a:schemeClr val="tx1">
                    <a:lumMod val="50000"/>
                    <a:lumOff val="50000"/>
                  </a:schemeClr>
                </a:solidFill>
                <a:latin typeface="Arial" pitchFamily="34" charset="0"/>
                <a:cs typeface="Arial" pitchFamily="34" charset="0"/>
              </a:defRPr>
            </a:lvl1pPr>
            <a:lvl2pPr marL="0" indent="-72000">
              <a:spcBef>
                <a:spcPts val="300"/>
              </a:spcBef>
              <a:spcAft>
                <a:spcPts val="1000"/>
              </a:spcAft>
              <a:buFont typeface="+mj-lt"/>
              <a:buNone/>
              <a:defRPr sz="2000" b="0">
                <a:solidFill>
                  <a:schemeClr val="bg1">
                    <a:lumMod val="50000"/>
                  </a:schemeClr>
                </a:solidFill>
                <a:latin typeface="Arial" pitchFamily="34" charset="0"/>
                <a:cs typeface="Arial" pitchFamily="34" charset="0"/>
              </a:defRPr>
            </a:lvl2pPr>
            <a:lvl3pPr marL="540000">
              <a:spcBef>
                <a:spcPts val="300"/>
              </a:spcBef>
              <a:buFont typeface="Aller Light" pitchFamily="2" charset="0"/>
              <a:buNone/>
              <a:defRPr sz="2000" b="1">
                <a:solidFill>
                  <a:schemeClr val="tx1">
                    <a:lumMod val="50000"/>
                    <a:lumOff val="50000"/>
                  </a:schemeClr>
                </a:solidFill>
                <a:latin typeface="Arial" pitchFamily="34" charset="0"/>
                <a:cs typeface="Arial" pitchFamily="34" charset="0"/>
              </a:defRPr>
            </a:lvl3pPr>
            <a:lvl4pPr marL="540000">
              <a:spcBef>
                <a:spcPts val="300"/>
              </a:spcBef>
              <a:buClr>
                <a:srgbClr val="7CA2D6"/>
              </a:buClr>
              <a:buFont typeface="Arial" pitchFamily="34" charset="0"/>
              <a:buNone/>
              <a:defRPr sz="1800">
                <a:solidFill>
                  <a:schemeClr val="bg1">
                    <a:lumMod val="50000"/>
                  </a:schemeClr>
                </a:solidFill>
                <a:latin typeface="Arial" pitchFamily="34" charset="0"/>
                <a:cs typeface="Arial" pitchFamily="34" charset="0"/>
              </a:defRPr>
            </a:lvl4pPr>
            <a:lvl5pPr marL="828000">
              <a:spcBef>
                <a:spcPts val="300"/>
              </a:spcBef>
              <a:buClr>
                <a:schemeClr val="tx1">
                  <a:lumMod val="65000"/>
                  <a:lumOff val="35000"/>
                </a:schemeClr>
              </a:buClr>
              <a:buFont typeface="Arial" pitchFamily="34" charset="0"/>
              <a:buChar char="•"/>
              <a:defRPr sz="1800">
                <a:solidFill>
                  <a:schemeClr val="bg1">
                    <a:lumMod val="50000"/>
                  </a:schemeClr>
                </a:solidFill>
                <a:latin typeface="Arial" pitchFamily="34" charset="0"/>
                <a:cs typeface="Arial" pitchFamily="34" charset="0"/>
              </a:defRPr>
            </a:lvl5pPr>
          </a:lstStyle>
          <a:p>
            <a:pPr lvl="0"/>
            <a:r>
              <a:rPr lang="fr-FR" dirty="0"/>
              <a:t>Cliquez pour modifier les styles du texte - </a:t>
            </a:r>
            <a:r>
              <a:rPr lang="nl-NL" dirty="0"/>
              <a:t>Klik om de stijlen van de tekst te wijzigen</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D6E5D8-0C96-4723-8AB9-AAB0724C9E48}" type="datetimeFigureOut">
              <a:rPr lang="fr-BE" smtClean="0"/>
              <a:pPr/>
              <a:t>20-06-22</a:t>
            </a:fld>
            <a:endParaRPr lang="fr-BE"/>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3F8EE3-3B50-4017-B2E3-81E7FAC0BB79}" type="slidenum">
              <a:rPr lang="fr-BE" smtClean="0"/>
              <a:pPr/>
              <a:t>‹nr.›</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andidats.chauffeurs@sprb.brussel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obilite-mobiliteit.brussels/nl" TargetMode="External"/><Relationship Id="rId2" Type="http://schemas.openxmlformats.org/officeDocument/2006/relationships/hyperlink" Target="mailto:candidats.chauffeurs@sprb.brussels"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mailto:candidats.chauffeurs@sprb.brussels"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mailto:guichets.DTP@sprb.brussels"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candidats.chauffeurs@sprb.brussel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575DD-92C1-4C0C-8AFB-3FAF4FBB96D4}"/>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Inschrijvingen – Gewestelijke examens</a:t>
            </a:r>
            <a:endParaRPr lang="fr-BE" dirty="0"/>
          </a:p>
        </p:txBody>
      </p:sp>
      <p:sp>
        <p:nvSpPr>
          <p:cNvPr id="3" name="Espace réservé du texte 2">
            <a:extLst>
              <a:ext uri="{FF2B5EF4-FFF2-40B4-BE49-F238E27FC236}">
                <a16:creationId xmlns:a16="http://schemas.microsoft.com/office/drawing/2014/main" id="{1EEA3737-590D-4A78-A5A8-FF06321337BF}"/>
              </a:ext>
            </a:extLst>
          </p:cNvPr>
          <p:cNvSpPr>
            <a:spLocks noGrp="1"/>
          </p:cNvSpPr>
          <p:nvPr>
            <p:ph type="body" sz="quarter" idx="10"/>
          </p:nvPr>
        </p:nvSpPr>
        <p:spPr/>
        <p:txBody>
          <a:bodyPr>
            <a:normAutofit fontScale="47500" lnSpcReduction="20000"/>
          </a:bodyPr>
          <a:lstStyle/>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Adres voor de inschrijving:</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1" i="0" u="sng"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hlinkClick r:id="rId2"/>
              </a:rPr>
              <a:t>Candidats.chauffeurs@sprb.brussels</a:t>
            </a:r>
            <a:r>
              <a:rPr kumimoji="0" lang="nl-BE" sz="11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Documenten</a:t>
            </a:r>
          </a:p>
          <a:p>
            <a:pPr marL="342900" marR="0" lvl="0" indent="-342900" algn="l" defTabSz="914400" rtl="0" eaLnBrk="1" fontAlgn="auto" latinLnBrk="0" hangingPunct="1">
              <a:lnSpc>
                <a:spcPct val="320000"/>
              </a:lnSpc>
              <a:spcBef>
                <a:spcPct val="20000"/>
              </a:spcBef>
              <a:spcAft>
                <a:spcPts val="0"/>
              </a:spcAft>
              <a:buClrTx/>
              <a:buSzTx/>
              <a:buFontTx/>
              <a:buChar char="-"/>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Identiteitskaart (beide kanten);</a:t>
            </a:r>
          </a:p>
          <a:p>
            <a:pPr marL="342900" marR="0" lvl="0" indent="-342900" algn="l" defTabSz="914400" rtl="0" eaLnBrk="1" fontAlgn="auto" latinLnBrk="0" hangingPunct="1">
              <a:lnSpc>
                <a:spcPct val="320000"/>
              </a:lnSpc>
              <a:spcBef>
                <a:spcPct val="20000"/>
              </a:spcBef>
              <a:spcAft>
                <a:spcPts val="0"/>
              </a:spcAft>
              <a:buClrTx/>
              <a:buSzTx/>
              <a:buFontTx/>
              <a:buChar char="-"/>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Foto van het gezicht (niet van de identiteitskaart) op een witte achtergrond</a:t>
            </a:r>
          </a:p>
          <a:p>
            <a:pPr marL="342900" marR="0" lvl="0" indent="-342900" algn="l" defTabSz="914400" rtl="0" eaLnBrk="1" fontAlgn="auto" latinLnBrk="0" hangingPunct="1">
              <a:lnSpc>
                <a:spcPct val="320000"/>
              </a:lnSpc>
              <a:spcBef>
                <a:spcPct val="20000"/>
              </a:spcBef>
              <a:spcAft>
                <a:spcPts val="0"/>
              </a:spcAft>
              <a:buClrTx/>
              <a:buSzTx/>
              <a:buFontTx/>
              <a:buChar char="-"/>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Rijbewijs "al minstens 3 jaar houder" (beide kanten)</a:t>
            </a:r>
          </a:p>
          <a:p>
            <a:pPr marL="342900" marR="0" lvl="0" indent="-342900" algn="l" defTabSz="914400" rtl="0" eaLnBrk="1" fontAlgn="auto" latinLnBrk="0" hangingPunct="1">
              <a:lnSpc>
                <a:spcPct val="320000"/>
              </a:lnSpc>
              <a:spcBef>
                <a:spcPct val="20000"/>
              </a:spcBef>
              <a:spcAft>
                <a:spcPts val="0"/>
              </a:spcAft>
              <a:buClrTx/>
              <a:buSzTx/>
              <a:buFontTx/>
              <a:buChar char="-"/>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Uittreksel uit het strafregister van minder dan 3 maanden oud </a:t>
            </a:r>
            <a:r>
              <a:rPr kumimoji="0" lang="nl-BE" sz="1100" b="0"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(596.1° voor gereglementeerde activiteiten)</a:t>
            </a: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er bestaan verschillende vermeldingen, maar het maakt niet uit of u een chauffeur of operator, van een taxi of limousine bent ...</a:t>
            </a:r>
          </a:p>
          <a:p>
            <a:pPr marL="342900" marR="0" lvl="0" indent="-342900" algn="l" defTabSz="914400" rtl="0" eaLnBrk="1" fontAlgn="auto" latinLnBrk="0" hangingPunct="1">
              <a:lnSpc>
                <a:spcPct val="320000"/>
              </a:lnSpc>
              <a:spcBef>
                <a:spcPct val="20000"/>
              </a:spcBef>
              <a:spcAft>
                <a:spcPts val="0"/>
              </a:spcAft>
              <a:buClrTx/>
              <a:buSzTx/>
              <a:buFontTx/>
              <a:buChar char="-"/>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Het bewijs van aanwezigheid tijdens de infosessie</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Kostprijs:</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Gratis voor de kandidaat-limousinechauffeurs</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€ 19 voor de kandidaat-taxichauffeurs </a:t>
            </a: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(enkel via overschrijving naar het bankrekeningnummer en met de vermelding verstrekt door de loketten). Het heeft dus geen zin om de betaling uit te voeren wanneer u uw eerste e-mail stuurt, aangezien we eerst al uw documenten moeten controleren.</a:t>
            </a:r>
          </a:p>
          <a:p>
            <a:pPr marL="0" marR="0" lvl="0" indent="0" algn="l" defTabSz="914400" rtl="0" eaLnBrk="1" fontAlgn="auto" latinLnBrk="0" hangingPunct="1">
              <a:lnSpc>
                <a:spcPct val="320000"/>
              </a:lnSpc>
              <a:spcBef>
                <a:spcPct val="20000"/>
              </a:spcBef>
              <a:spcAft>
                <a:spcPts val="0"/>
              </a:spcAft>
              <a:buClrTx/>
              <a:buSzTx/>
              <a:buFont typeface="Arial" pitchFamily="34" charset="0"/>
              <a:buNone/>
              <a:tabLst/>
              <a:defRPr/>
            </a:pPr>
            <a:r>
              <a:rPr kumimoji="0" lang="nl-BE"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Gratis</a:t>
            </a:r>
            <a:r>
              <a:rPr kumimoji="0" lang="nl-BE" sz="11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op vertoon van een attest van het OCMW of een bewijs van (langdurige) werkloosheid</a:t>
            </a:r>
          </a:p>
          <a:p>
            <a:endParaRPr lang="fr-BE" dirty="0"/>
          </a:p>
        </p:txBody>
      </p:sp>
    </p:spTree>
    <p:extLst>
      <p:ext uri="{BB962C8B-B14F-4D97-AF65-F5344CB8AC3E}">
        <p14:creationId xmlns:p14="http://schemas.microsoft.com/office/powerpoint/2010/main" val="382398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1644CC-0C5F-40A3-BABE-C61D4E6BD1BA}"/>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Aflevering van het bekwaamheidscertificaat</a:t>
            </a:r>
            <a:endParaRPr lang="fr-BE" dirty="0"/>
          </a:p>
        </p:txBody>
      </p:sp>
      <p:sp>
        <p:nvSpPr>
          <p:cNvPr id="3" name="Espace réservé du texte 2">
            <a:extLst>
              <a:ext uri="{FF2B5EF4-FFF2-40B4-BE49-F238E27FC236}">
                <a16:creationId xmlns:a16="http://schemas.microsoft.com/office/drawing/2014/main" id="{540D2B8E-ECF5-49BF-91B9-05CBEE57A31B}"/>
              </a:ext>
            </a:extLst>
          </p:cNvPr>
          <p:cNvSpPr>
            <a:spLocks noGrp="1"/>
          </p:cNvSpPr>
          <p:nvPr>
            <p:ph type="body" sz="quarter" idx="10"/>
          </p:nvPr>
        </p:nvSpPr>
        <p:spPr/>
        <p:txBody>
          <a:bodyPr>
            <a:normAutofit fontScale="32500" lnSpcReduction="20000"/>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Een afspraak aanvragen via het e-mailadres </a:t>
            </a:r>
            <a:r>
              <a:rPr kumimoji="0" lang="nl-BE" sz="2000" b="1" i="0" u="sng"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candidats.chauffeurs@sprb.brussels</a:t>
            </a: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t>
            </a: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Bewijs dat u geslaagd bent voor de examens</a:t>
            </a:r>
          </a:p>
          <a:p>
            <a:pPr marL="342900" marR="0" lvl="0" indent="-342900" algn="l" defTabSz="914400" rtl="0" eaLnBrk="1" fontAlgn="auto" latinLnBrk="0" hangingPunct="1">
              <a:lnSpc>
                <a:spcPts val="2200"/>
              </a:lnSpc>
              <a:spcBef>
                <a:spcPct val="20000"/>
              </a:spcBef>
              <a:spcAft>
                <a:spcPts val="0"/>
              </a:spcAft>
              <a:buClrTx/>
              <a:buSzTx/>
              <a:buFontTx/>
              <a:buChar char="-"/>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Scan beide kanten van uw identiteitskaart</a:t>
            </a:r>
          </a:p>
          <a:p>
            <a:pPr marL="342900" marR="0" lvl="0" indent="-342900" algn="l" defTabSz="914400" rtl="0" eaLnBrk="1" fontAlgn="auto" latinLnBrk="0" hangingPunct="1">
              <a:lnSpc>
                <a:spcPts val="2200"/>
              </a:lnSpc>
              <a:spcBef>
                <a:spcPct val="20000"/>
              </a:spcBef>
              <a:spcAft>
                <a:spcPts val="0"/>
              </a:spcAft>
              <a:buClrTx/>
              <a:buSzTx/>
              <a:buFontTx/>
              <a:buChar char="-"/>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Scan beide kanten van uw rijbewijs</a:t>
            </a:r>
          </a:p>
          <a:p>
            <a:pPr marL="342900" marR="0" lvl="0" indent="-342900" algn="l" defTabSz="914400" rtl="0" eaLnBrk="1" fontAlgn="auto" latinLnBrk="0" hangingPunct="1">
              <a:lnSpc>
                <a:spcPts val="2200"/>
              </a:lnSpc>
              <a:spcBef>
                <a:spcPct val="20000"/>
              </a:spcBef>
              <a:spcAft>
                <a:spcPts val="0"/>
              </a:spcAft>
              <a:buClrTx/>
              <a:buSzTx/>
              <a:buFontTx/>
              <a:buChar char="-"/>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Zorg voor een nieuw uittreksel uit het strafregister als het vorige uittreksel ouder is dan 3 maanden</a:t>
            </a:r>
          </a:p>
          <a:p>
            <a:pPr marL="342900" marR="0" lvl="0" indent="-342900" algn="l" defTabSz="914400" rtl="0" eaLnBrk="1" fontAlgn="auto" latinLnBrk="0" hangingPunct="1">
              <a:lnSpc>
                <a:spcPts val="2200"/>
              </a:lnSpc>
              <a:spcBef>
                <a:spcPct val="20000"/>
              </a:spcBef>
              <a:spcAft>
                <a:spcPts val="0"/>
              </a:spcAft>
              <a:buClrTx/>
              <a:buSzTx/>
              <a:buFontTx/>
              <a:buChar char="-"/>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Arbeidsovereenkomst + </a:t>
            </a:r>
            <a:r>
              <a:rPr kumimoji="0" lang="nl-BE" sz="20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Dimona</a:t>
            </a: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of zelfstandigenstatuut</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Medische selectie (te vermelden op het rijbewijs!)</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Medisch onderzoek + oogarts</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Erkend medisch centrum: </a:t>
            </a:r>
            <a:r>
              <a:rPr kumimoji="0" lang="nl-BE" sz="1800" b="0"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Medex</a:t>
            </a: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1800" b="0"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Attentia</a:t>
            </a: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1800" b="0"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Mensura</a:t>
            </a: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1800" b="0"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Adhesia</a:t>
            </a: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a:t>
            </a:r>
            <a:r>
              <a:rPr kumimoji="0" lang="nl-BE" sz="1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Prijzen: </a:t>
            </a:r>
            <a:r>
              <a:rPr kumimoji="0" lang="nl-BE"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5 euro voor de kosten van de aflevering van het bekwaamheidsattest</a:t>
            </a:r>
          </a:p>
          <a:p>
            <a:endParaRPr lang="fr-BE" dirty="0"/>
          </a:p>
        </p:txBody>
      </p:sp>
    </p:spTree>
    <p:extLst>
      <p:ext uri="{BB962C8B-B14F-4D97-AF65-F5344CB8AC3E}">
        <p14:creationId xmlns:p14="http://schemas.microsoft.com/office/powerpoint/2010/main" val="279108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B3BFB-A4B2-4962-856D-55EA0AF1D3A1}"/>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Contacten</a:t>
            </a:r>
            <a:endParaRPr lang="fr-BE" dirty="0"/>
          </a:p>
        </p:txBody>
      </p:sp>
      <p:sp>
        <p:nvSpPr>
          <p:cNvPr id="3" name="Espace réservé du texte 2">
            <a:extLst>
              <a:ext uri="{FF2B5EF4-FFF2-40B4-BE49-F238E27FC236}">
                <a16:creationId xmlns:a16="http://schemas.microsoft.com/office/drawing/2014/main" id="{6A48A84C-C983-4837-BD9B-FE723BC68FC4}"/>
              </a:ext>
            </a:extLst>
          </p:cNvPr>
          <p:cNvSpPr>
            <a:spLocks noGrp="1"/>
          </p:cNvSpPr>
          <p:nvPr>
            <p:ph type="body" sz="quarter" idx="10"/>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Eenheid beroepsopleiding en -evaluatie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BE" sz="8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hlinkClick r:id="rId2"/>
              </a:rPr>
              <a:t>candidats.chauffeurs@sprb.brussels</a:t>
            </a:r>
            <a:endParaRPr kumimoji="0" lang="nl-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hlinkClick r:id="rId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Brussel Mobiliteit - BM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hlinkClick r:id="rId3"/>
              </a:rPr>
              <a:t>Brussel Mobiliteit (</a:t>
            </a:r>
            <a:r>
              <a:rPr kumimoji="0" lang="nl-BE" sz="8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hlinkClick r:id="rId3"/>
              </a:rPr>
              <a:t>mobilite-mobiliteit.brussels</a:t>
            </a:r>
            <a:r>
              <a:rPr kumimoji="0" lang="nl-BE" sz="8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hlinkClick r:id="rId3"/>
              </a:rPr>
              <a:t>)</a:t>
            </a:r>
          </a:p>
          <a:p>
            <a:endParaRPr lang="fr-BE" dirty="0"/>
          </a:p>
        </p:txBody>
      </p:sp>
      <p:pic>
        <p:nvPicPr>
          <p:cNvPr id="4" name="Image 3">
            <a:extLst>
              <a:ext uri="{FF2B5EF4-FFF2-40B4-BE49-F238E27FC236}">
                <a16:creationId xmlns:a16="http://schemas.microsoft.com/office/drawing/2014/main" id="{812D89C0-C3A5-4147-81A2-4AF26AADDEF8}"/>
              </a:ext>
            </a:extLst>
          </p:cNvPr>
          <p:cNvPicPr>
            <a:picLocks noChangeAspect="1"/>
          </p:cNvPicPr>
          <p:nvPr/>
        </p:nvPicPr>
        <p:blipFill rotWithShape="1">
          <a:blip r:embed="rId4"/>
          <a:srcRect l="1" t="14000" r="-1194" b="4802"/>
          <a:stretch/>
        </p:blipFill>
        <p:spPr>
          <a:xfrm>
            <a:off x="2267744" y="1851670"/>
            <a:ext cx="5552068" cy="2543673"/>
          </a:xfrm>
          <a:prstGeom prst="rect">
            <a:avLst/>
          </a:prstGeom>
        </p:spPr>
      </p:pic>
    </p:spTree>
    <p:extLst>
      <p:ext uri="{BB962C8B-B14F-4D97-AF65-F5344CB8AC3E}">
        <p14:creationId xmlns:p14="http://schemas.microsoft.com/office/powerpoint/2010/main" val="331728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C3857D-2974-42C4-B5F6-858AFD3D2A1E}"/>
              </a:ext>
            </a:extLst>
          </p:cNvPr>
          <p:cNvSpPr>
            <a:spLocks noGrp="1"/>
          </p:cNvSpPr>
          <p:nvPr>
            <p:ph type="body" sz="quarter" idx="10"/>
          </p:nvPr>
        </p:nvSpPr>
        <p:spPr/>
        <p:txBody>
          <a:bodyPr/>
          <a:lstStyle/>
          <a:p>
            <a:pPr marL="0" marR="0" lvl="0" indent="-180000" algn="ctr"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800" b="1" i="0" u="sng" strike="noStrike" kern="1200" cap="none" spc="0" normalizeH="0" baseline="0" noProof="0" dirty="0">
                <a:ln>
                  <a:noFill/>
                </a:ln>
                <a:solidFill>
                  <a:srgbClr val="7AB800"/>
                </a:solidFill>
                <a:effectLst/>
                <a:uLnTx/>
                <a:uFillTx/>
                <a:latin typeface="Arial" pitchFamily="34" charset="0"/>
                <a:ea typeface="+mn-ea"/>
                <a:cs typeface="Arial" pitchFamily="34" charset="0"/>
              </a:rPr>
              <a:t>Infosessie over het beroep van </a:t>
            </a:r>
          </a:p>
          <a:p>
            <a:pPr marL="0" marR="0" lvl="0" indent="-180000" algn="ctr"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800" b="1" i="0" u="sng" strike="noStrike" kern="1200" cap="none" spc="0" normalizeH="0" baseline="0" noProof="0" dirty="0">
                <a:ln>
                  <a:noFill/>
                </a:ln>
                <a:solidFill>
                  <a:srgbClr val="7AB800"/>
                </a:solidFill>
                <a:effectLst/>
                <a:uLnTx/>
                <a:uFillTx/>
                <a:latin typeface="Arial" pitchFamily="34" charset="0"/>
                <a:ea typeface="+mn-ea"/>
                <a:cs typeface="Arial" pitchFamily="34" charset="0"/>
              </a:rPr>
              <a:t>taxi- en/of limousinechauffeur</a:t>
            </a:r>
          </a:p>
          <a:p>
            <a:endParaRPr lang="fr-BE" dirty="0"/>
          </a:p>
        </p:txBody>
      </p:sp>
      <p:sp>
        <p:nvSpPr>
          <p:cNvPr id="3" name="Espace réservé du texte 2">
            <a:extLst>
              <a:ext uri="{FF2B5EF4-FFF2-40B4-BE49-F238E27FC236}">
                <a16:creationId xmlns:a16="http://schemas.microsoft.com/office/drawing/2014/main" id="{F710EAEC-3945-49D6-96C9-9263CD2E1BC9}"/>
              </a:ext>
            </a:extLst>
          </p:cNvPr>
          <p:cNvSpPr>
            <a:spLocks noGrp="1"/>
          </p:cNvSpPr>
          <p:nvPr>
            <p:ph type="body" sz="quarter" idx="11"/>
          </p:nvPr>
        </p:nvSpPr>
        <p:spPr/>
        <p:txBody>
          <a:bodyPr/>
          <a:lstStyle/>
          <a:p>
            <a:pPr marL="0" marR="0" lvl="0" indent="-18000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800" b="1" i="0" u="none" strike="noStrike" kern="1200" cap="none" spc="0" normalizeH="0" baseline="0" noProof="0" dirty="0">
                <a:ln>
                  <a:noFill/>
                </a:ln>
                <a:solidFill>
                  <a:srgbClr val="7AB800"/>
                </a:solidFill>
                <a:effectLst/>
                <a:uLnTx/>
                <a:uFillTx/>
                <a:latin typeface="Arial" pitchFamily="34" charset="0"/>
                <a:ea typeface="+mn-ea"/>
                <a:cs typeface="Arial" pitchFamily="34" charset="0"/>
              </a:rPr>
              <a:t>Toegang tot het beroep van chauffeur voor taxidiensten en verhuurdiensten van wagens met chauffeur (limousinediensten)</a:t>
            </a:r>
          </a:p>
          <a:p>
            <a:endParaRPr lang="fr-BE" dirty="0"/>
          </a:p>
        </p:txBody>
      </p:sp>
    </p:spTree>
    <p:extLst>
      <p:ext uri="{BB962C8B-B14F-4D97-AF65-F5344CB8AC3E}">
        <p14:creationId xmlns:p14="http://schemas.microsoft.com/office/powerpoint/2010/main" val="207287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67CF8-94FF-47EA-A7FF-5F4926504E50}"/>
              </a:ext>
            </a:extLst>
          </p:cNvPr>
          <p:cNvSpPr>
            <a:spLocks noGrp="1"/>
          </p:cNvSpPr>
          <p:nvPr>
            <p:ph type="title"/>
          </p:nvPr>
        </p:nvSpPr>
        <p:spPr/>
        <p:txBody>
          <a:bodyPr>
            <a:normAutofit fontScale="90000"/>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Toegangstraject tot het beroep van TAXI- en/of </a:t>
            </a:r>
            <a:r>
              <a:rPr kumimoji="0" lang="nl-BE" sz="2400" b="1" i="0" u="none" strike="noStrike" kern="1200" cap="none" spc="0" normalizeH="0" baseline="0" noProof="0" dirty="0" err="1">
                <a:ln>
                  <a:noFill/>
                </a:ln>
                <a:solidFill>
                  <a:srgbClr val="76B500"/>
                </a:solidFill>
                <a:effectLst/>
                <a:uLnTx/>
                <a:uFillTx/>
                <a:latin typeface="Arial" pitchFamily="34" charset="0"/>
                <a:ea typeface="+mj-ea"/>
                <a:cs typeface="Arial" pitchFamily="34" charset="0"/>
              </a:rPr>
              <a:t>LIMOUSINEchauffeur</a:t>
            </a:r>
            <a:br>
              <a:rPr lang="fr-BE" dirty="0"/>
            </a:br>
            <a:endParaRPr lang="fr-BE" dirty="0"/>
          </a:p>
        </p:txBody>
      </p:sp>
      <p:sp>
        <p:nvSpPr>
          <p:cNvPr id="3" name="Espace réservé du texte 2">
            <a:extLst>
              <a:ext uri="{FF2B5EF4-FFF2-40B4-BE49-F238E27FC236}">
                <a16:creationId xmlns:a16="http://schemas.microsoft.com/office/drawing/2014/main" id="{58F416DB-B532-43CE-91BB-B02EBED06636}"/>
              </a:ext>
            </a:extLst>
          </p:cNvPr>
          <p:cNvSpPr>
            <a:spLocks noGrp="1"/>
          </p:cNvSpPr>
          <p:nvPr>
            <p:ph type="body" sz="quarter" idx="10"/>
          </p:nvPr>
        </p:nvSpPr>
        <p:spPr/>
        <p:txBody>
          <a:bodyPr/>
          <a:lstStyle/>
          <a:p>
            <a:r>
              <a:rPr lang="fr-BE" dirty="0"/>
              <a:t>  </a:t>
            </a:r>
          </a:p>
        </p:txBody>
      </p:sp>
      <p:pic>
        <p:nvPicPr>
          <p:cNvPr id="5" name="Image 4">
            <a:extLst>
              <a:ext uri="{FF2B5EF4-FFF2-40B4-BE49-F238E27FC236}">
                <a16:creationId xmlns:a16="http://schemas.microsoft.com/office/drawing/2014/main" id="{589EBEFC-9B2F-405B-BBD4-803821011AB3}"/>
              </a:ext>
            </a:extLst>
          </p:cNvPr>
          <p:cNvPicPr>
            <a:picLocks noChangeAspect="1"/>
          </p:cNvPicPr>
          <p:nvPr/>
        </p:nvPicPr>
        <p:blipFill>
          <a:blip r:embed="rId2"/>
          <a:stretch>
            <a:fillRect/>
          </a:stretch>
        </p:blipFill>
        <p:spPr>
          <a:xfrm>
            <a:off x="3635897" y="1102152"/>
            <a:ext cx="3528391" cy="484853"/>
          </a:xfrm>
          <a:prstGeom prst="rect">
            <a:avLst/>
          </a:prstGeom>
        </p:spPr>
      </p:pic>
      <p:pic>
        <p:nvPicPr>
          <p:cNvPr id="7" name="Image 6">
            <a:extLst>
              <a:ext uri="{FF2B5EF4-FFF2-40B4-BE49-F238E27FC236}">
                <a16:creationId xmlns:a16="http://schemas.microsoft.com/office/drawing/2014/main" id="{4C503D9E-6B98-4B33-8E73-721F7DED4BAC}"/>
              </a:ext>
            </a:extLst>
          </p:cNvPr>
          <p:cNvPicPr>
            <a:picLocks noChangeAspect="1"/>
          </p:cNvPicPr>
          <p:nvPr/>
        </p:nvPicPr>
        <p:blipFill>
          <a:blip r:embed="rId3"/>
          <a:stretch>
            <a:fillRect/>
          </a:stretch>
        </p:blipFill>
        <p:spPr>
          <a:xfrm>
            <a:off x="3635897" y="1614725"/>
            <a:ext cx="3528391" cy="601467"/>
          </a:xfrm>
          <a:prstGeom prst="rect">
            <a:avLst/>
          </a:prstGeom>
        </p:spPr>
      </p:pic>
      <p:pic>
        <p:nvPicPr>
          <p:cNvPr id="9" name="Image 8">
            <a:extLst>
              <a:ext uri="{FF2B5EF4-FFF2-40B4-BE49-F238E27FC236}">
                <a16:creationId xmlns:a16="http://schemas.microsoft.com/office/drawing/2014/main" id="{7B2AFB0D-EFCE-4B57-9F9F-5D545A0B2E99}"/>
              </a:ext>
            </a:extLst>
          </p:cNvPr>
          <p:cNvPicPr>
            <a:picLocks noChangeAspect="1"/>
          </p:cNvPicPr>
          <p:nvPr/>
        </p:nvPicPr>
        <p:blipFill>
          <a:blip r:embed="rId4"/>
          <a:stretch>
            <a:fillRect/>
          </a:stretch>
        </p:blipFill>
        <p:spPr>
          <a:xfrm>
            <a:off x="3627151" y="2243912"/>
            <a:ext cx="3537137" cy="562867"/>
          </a:xfrm>
          <a:prstGeom prst="rect">
            <a:avLst/>
          </a:prstGeom>
        </p:spPr>
      </p:pic>
      <p:pic>
        <p:nvPicPr>
          <p:cNvPr id="11" name="Image 10">
            <a:extLst>
              <a:ext uri="{FF2B5EF4-FFF2-40B4-BE49-F238E27FC236}">
                <a16:creationId xmlns:a16="http://schemas.microsoft.com/office/drawing/2014/main" id="{72686F9E-0742-4CB6-B910-B5ED79602370}"/>
              </a:ext>
            </a:extLst>
          </p:cNvPr>
          <p:cNvPicPr>
            <a:picLocks noChangeAspect="1"/>
          </p:cNvPicPr>
          <p:nvPr/>
        </p:nvPicPr>
        <p:blipFill>
          <a:blip r:embed="rId5"/>
          <a:stretch>
            <a:fillRect/>
          </a:stretch>
        </p:blipFill>
        <p:spPr>
          <a:xfrm>
            <a:off x="3603545" y="2827089"/>
            <a:ext cx="3560743" cy="567841"/>
          </a:xfrm>
          <a:prstGeom prst="rect">
            <a:avLst/>
          </a:prstGeom>
        </p:spPr>
      </p:pic>
      <p:grpSp>
        <p:nvGrpSpPr>
          <p:cNvPr id="12" name="Groupe 11">
            <a:extLst>
              <a:ext uri="{FF2B5EF4-FFF2-40B4-BE49-F238E27FC236}">
                <a16:creationId xmlns:a16="http://schemas.microsoft.com/office/drawing/2014/main" id="{4841DEEB-61E9-4426-8692-EA45402E0199}"/>
              </a:ext>
            </a:extLst>
          </p:cNvPr>
          <p:cNvGrpSpPr/>
          <p:nvPr/>
        </p:nvGrpSpPr>
        <p:grpSpPr>
          <a:xfrm>
            <a:off x="3629839" y="3434162"/>
            <a:ext cx="3528392" cy="677476"/>
            <a:chOff x="696810" y="3619851"/>
            <a:chExt cx="4487766" cy="647037"/>
          </a:xfrm>
        </p:grpSpPr>
        <p:sp>
          <p:nvSpPr>
            <p:cNvPr id="13" name="Rectangle : avec coins arrondis en haut 12">
              <a:extLst>
                <a:ext uri="{FF2B5EF4-FFF2-40B4-BE49-F238E27FC236}">
                  <a16:creationId xmlns:a16="http://schemas.microsoft.com/office/drawing/2014/main" id="{A95F84CB-A356-4E6C-A185-56A59E527398}"/>
                </a:ext>
              </a:extLst>
            </p:cNvPr>
            <p:cNvSpPr/>
            <p:nvPr/>
          </p:nvSpPr>
          <p:spPr>
            <a:xfrm rot="5400000">
              <a:off x="2617174" y="1699487"/>
              <a:ext cx="647037" cy="4487766"/>
            </a:xfrm>
            <a:prstGeom prst="round2SameRect">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Rectangle : avec coins arrondis en haut 4">
              <a:extLst>
                <a:ext uri="{FF2B5EF4-FFF2-40B4-BE49-F238E27FC236}">
                  <a16:creationId xmlns:a16="http://schemas.microsoft.com/office/drawing/2014/main" id="{D748E5A6-E434-4DC4-8D93-88C92F435BE4}"/>
                </a:ext>
              </a:extLst>
            </p:cNvPr>
            <p:cNvSpPr txBox="1"/>
            <p:nvPr/>
          </p:nvSpPr>
          <p:spPr>
            <a:xfrm>
              <a:off x="696810" y="3651437"/>
              <a:ext cx="4456180" cy="5838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nl-BE" sz="700" kern="1200" dirty="0"/>
                <a:t>Afspraak maken aan de loketten via het adres</a:t>
              </a:r>
              <a:r>
                <a:rPr lang="nl-BE" sz="700" kern="1200" dirty="0">
                  <a:hlinkClick r:id="rId6"/>
                </a:rPr>
                <a:t> </a:t>
              </a:r>
              <a:r>
                <a:rPr lang="nl-BE" sz="700" kern="1200" dirty="0" err="1">
                  <a:hlinkClick r:id="rId6"/>
                </a:rPr>
                <a:t>guichets.DTP@sprb.brussels</a:t>
              </a:r>
              <a:r>
                <a:rPr lang="nl-BE" sz="700" kern="1200" dirty="0">
                  <a:hlinkClick r:id="rId6"/>
                </a:rPr>
                <a:t> </a:t>
              </a:r>
            </a:p>
            <a:p>
              <a:pPr marL="57150" lvl="1" indent="-57150" algn="l" defTabSz="311150">
                <a:lnSpc>
                  <a:spcPct val="90000"/>
                </a:lnSpc>
                <a:spcBef>
                  <a:spcPct val="0"/>
                </a:spcBef>
                <a:spcAft>
                  <a:spcPct val="15000"/>
                </a:spcAft>
                <a:buChar char="•"/>
              </a:pPr>
              <a:r>
                <a:rPr lang="nl-BE" sz="700" kern="1200" dirty="0"/>
                <a:t>De documenten die u moet indienen hangen af van het feit of u werknemer of zelfstandige bent (identiteitskaart, rijbewijs, uittreksel uit het strafregister indien het vorige ouder is dan 3 maanden, medische selectie, bewijs van geslaagde examens, is de chauffeur een werknemer (arbeidsovereenkomst + </a:t>
              </a:r>
              <a:r>
                <a:rPr lang="nl-BE" sz="700" kern="1200" dirty="0" err="1"/>
                <a:t>Dimona</a:t>
              </a:r>
              <a:r>
                <a:rPr lang="nl-BE" sz="700" kern="1200" dirty="0"/>
                <a:t>), is de chauffeur een zelfstandige (bewijs van aansluiting bij een sociaalverzekeringsfonds)</a:t>
              </a:r>
            </a:p>
          </p:txBody>
        </p:sp>
      </p:grpSp>
      <p:grpSp>
        <p:nvGrpSpPr>
          <p:cNvPr id="15" name="Groupe 14">
            <a:extLst>
              <a:ext uri="{FF2B5EF4-FFF2-40B4-BE49-F238E27FC236}">
                <a16:creationId xmlns:a16="http://schemas.microsoft.com/office/drawing/2014/main" id="{D5258F73-4B65-41D9-8553-4A32B4612BAB}"/>
              </a:ext>
            </a:extLst>
          </p:cNvPr>
          <p:cNvGrpSpPr/>
          <p:nvPr/>
        </p:nvGrpSpPr>
        <p:grpSpPr>
          <a:xfrm>
            <a:off x="3615962" y="4227934"/>
            <a:ext cx="3542269" cy="567841"/>
            <a:chOff x="696810" y="4518646"/>
            <a:chExt cx="4487766" cy="647037"/>
          </a:xfrm>
        </p:grpSpPr>
        <p:sp>
          <p:nvSpPr>
            <p:cNvPr id="16" name="Rectangle : avec coins arrondis en haut 15">
              <a:extLst>
                <a:ext uri="{FF2B5EF4-FFF2-40B4-BE49-F238E27FC236}">
                  <a16:creationId xmlns:a16="http://schemas.microsoft.com/office/drawing/2014/main" id="{D53E62E6-44EB-4211-B652-4B9EC407A8DC}"/>
                </a:ext>
              </a:extLst>
            </p:cNvPr>
            <p:cNvSpPr/>
            <p:nvPr/>
          </p:nvSpPr>
          <p:spPr>
            <a:xfrm rot="5400000">
              <a:off x="2617174" y="2598282"/>
              <a:ext cx="647037" cy="4487766"/>
            </a:xfrm>
            <a:prstGeom prst="round2SameRect">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ectangle : avec coins arrondis en haut 4">
              <a:extLst>
                <a:ext uri="{FF2B5EF4-FFF2-40B4-BE49-F238E27FC236}">
                  <a16:creationId xmlns:a16="http://schemas.microsoft.com/office/drawing/2014/main" id="{C826DB94-A3CC-480E-BC28-312C6D33B951}"/>
                </a:ext>
              </a:extLst>
            </p:cNvPr>
            <p:cNvSpPr txBox="1"/>
            <p:nvPr/>
          </p:nvSpPr>
          <p:spPr>
            <a:xfrm>
              <a:off x="696810" y="4550232"/>
              <a:ext cx="4456180" cy="5838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nl-BE" sz="800" kern="1200" dirty="0"/>
                <a:t>Dit is een optionele opleiding.</a:t>
              </a:r>
            </a:p>
            <a:p>
              <a:pPr marL="57150" lvl="1" indent="-57150" algn="l" defTabSz="355600">
                <a:lnSpc>
                  <a:spcPct val="90000"/>
                </a:lnSpc>
                <a:spcBef>
                  <a:spcPct val="0"/>
                </a:spcBef>
                <a:spcAft>
                  <a:spcPct val="15000"/>
                </a:spcAft>
                <a:buChar char="•"/>
              </a:pPr>
              <a:r>
                <a:rPr lang="nl-BE" sz="800" kern="1200" dirty="0"/>
                <a:t>Inschrijving via het adres </a:t>
              </a:r>
              <a:r>
                <a:rPr lang="nl-BE" sz="800" kern="1200" dirty="0" err="1">
                  <a:hlinkClick r:id="rId7"/>
                </a:rPr>
                <a:t>candidates.heaters@sprb.brussels</a:t>
              </a:r>
              <a:r>
                <a:rPr lang="nl-BE" sz="800" kern="1200" dirty="0"/>
                <a:t> </a:t>
              </a:r>
            </a:p>
            <a:p>
              <a:pPr marL="57150" lvl="1" indent="-57150" algn="l" defTabSz="355600">
                <a:lnSpc>
                  <a:spcPct val="90000"/>
                </a:lnSpc>
                <a:spcBef>
                  <a:spcPct val="0"/>
                </a:spcBef>
                <a:spcAft>
                  <a:spcPct val="15000"/>
                </a:spcAft>
                <a:buChar char="•"/>
              </a:pPr>
              <a:r>
                <a:rPr lang="nl-BE" sz="800" kern="1200" dirty="0"/>
                <a:t>Aangeboden door het Brussels Hoofdstedelijk Gewest</a:t>
              </a:r>
            </a:p>
            <a:p>
              <a:pPr marL="57150" lvl="1" indent="-57150" algn="l" defTabSz="355600">
                <a:lnSpc>
                  <a:spcPct val="90000"/>
                </a:lnSpc>
                <a:spcBef>
                  <a:spcPct val="0"/>
                </a:spcBef>
                <a:spcAft>
                  <a:spcPct val="15000"/>
                </a:spcAft>
                <a:buChar char="•"/>
              </a:pPr>
              <a:r>
                <a:rPr lang="nl-BE" sz="800" kern="1200" dirty="0"/>
                <a:t>RACB Peugeot - </a:t>
              </a:r>
              <a:r>
                <a:rPr lang="nl-BE" sz="800" kern="1200" dirty="0" err="1"/>
                <a:t>Rue</a:t>
              </a:r>
              <a:r>
                <a:rPr lang="nl-BE" sz="800" kern="1200" dirty="0"/>
                <a:t> de la Recherche - 1400 NIJVEL (uurrooster: ofwel in de ochtend ofwel in de middag)</a:t>
              </a:r>
            </a:p>
          </p:txBody>
        </p:sp>
      </p:grpSp>
      <p:pic>
        <p:nvPicPr>
          <p:cNvPr id="19" name="Image 18">
            <a:extLst>
              <a:ext uri="{FF2B5EF4-FFF2-40B4-BE49-F238E27FC236}">
                <a16:creationId xmlns:a16="http://schemas.microsoft.com/office/drawing/2014/main" id="{0C1859CC-C73C-475D-A339-321EE37C77F2}"/>
              </a:ext>
            </a:extLst>
          </p:cNvPr>
          <p:cNvPicPr>
            <a:picLocks noChangeAspect="1"/>
          </p:cNvPicPr>
          <p:nvPr/>
        </p:nvPicPr>
        <p:blipFill>
          <a:blip r:embed="rId8"/>
          <a:stretch>
            <a:fillRect/>
          </a:stretch>
        </p:blipFill>
        <p:spPr>
          <a:xfrm>
            <a:off x="2914861" y="863868"/>
            <a:ext cx="701101" cy="999831"/>
          </a:xfrm>
          <a:prstGeom prst="rect">
            <a:avLst/>
          </a:prstGeom>
        </p:spPr>
      </p:pic>
      <p:grpSp>
        <p:nvGrpSpPr>
          <p:cNvPr id="20" name="Groupe 19">
            <a:extLst>
              <a:ext uri="{FF2B5EF4-FFF2-40B4-BE49-F238E27FC236}">
                <a16:creationId xmlns:a16="http://schemas.microsoft.com/office/drawing/2014/main" id="{022DD286-C841-4FE9-8512-072EB1202A4C}"/>
              </a:ext>
            </a:extLst>
          </p:cNvPr>
          <p:cNvGrpSpPr/>
          <p:nvPr/>
        </p:nvGrpSpPr>
        <p:grpSpPr>
          <a:xfrm>
            <a:off x="2976902" y="1549287"/>
            <a:ext cx="585270" cy="813009"/>
            <a:chOff x="2" y="-8382"/>
            <a:chExt cx="844493" cy="1189411"/>
          </a:xfrm>
        </p:grpSpPr>
        <p:sp>
          <p:nvSpPr>
            <p:cNvPr id="21" name="Flèche : chevron 20">
              <a:extLst>
                <a:ext uri="{FF2B5EF4-FFF2-40B4-BE49-F238E27FC236}">
                  <a16:creationId xmlns:a16="http://schemas.microsoft.com/office/drawing/2014/main" id="{A257F74A-2098-4C65-8D13-E9C0D37F4D62}"/>
                </a:ext>
              </a:extLst>
            </p:cNvPr>
            <p:cNvSpPr/>
            <p:nvPr/>
          </p:nvSpPr>
          <p:spPr>
            <a:xfrm rot="5400000">
              <a:off x="-166504" y="170030"/>
              <a:ext cx="1189411" cy="832587"/>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2" name="Flèche : chevron 4">
              <a:extLst>
                <a:ext uri="{FF2B5EF4-FFF2-40B4-BE49-F238E27FC236}">
                  <a16:creationId xmlns:a16="http://schemas.microsoft.com/office/drawing/2014/main" id="{D88E53A8-87F9-4660-BDC6-51ADFEE8B2AC}"/>
                </a:ext>
              </a:extLst>
            </p:cNvPr>
            <p:cNvSpPr txBox="1"/>
            <p:nvPr/>
          </p:nvSpPr>
          <p:spPr>
            <a:xfrm>
              <a:off x="2" y="445192"/>
              <a:ext cx="832587" cy="356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BE" sz="600" kern="1200" dirty="0"/>
                <a:t>Infosessie over het beroep van chauffeur en professionele selectieproeven</a:t>
              </a:r>
            </a:p>
          </p:txBody>
        </p:sp>
      </p:grpSp>
      <p:grpSp>
        <p:nvGrpSpPr>
          <p:cNvPr id="23" name="Groupe 22">
            <a:extLst>
              <a:ext uri="{FF2B5EF4-FFF2-40B4-BE49-F238E27FC236}">
                <a16:creationId xmlns:a16="http://schemas.microsoft.com/office/drawing/2014/main" id="{0874AC74-0544-489E-9DD1-2DD152D464DC}"/>
              </a:ext>
            </a:extLst>
          </p:cNvPr>
          <p:cNvGrpSpPr/>
          <p:nvPr/>
        </p:nvGrpSpPr>
        <p:grpSpPr>
          <a:xfrm>
            <a:off x="2985153" y="2137568"/>
            <a:ext cx="567051" cy="794534"/>
            <a:chOff x="0" y="1052"/>
            <a:chExt cx="1040970" cy="1487100"/>
          </a:xfrm>
        </p:grpSpPr>
        <p:sp>
          <p:nvSpPr>
            <p:cNvPr id="24" name="Flèche : chevron 23">
              <a:extLst>
                <a:ext uri="{FF2B5EF4-FFF2-40B4-BE49-F238E27FC236}">
                  <a16:creationId xmlns:a16="http://schemas.microsoft.com/office/drawing/2014/main" id="{A931A279-5480-4164-8DDF-93804CC3A054}"/>
                </a:ext>
              </a:extLst>
            </p:cNvPr>
            <p:cNvSpPr/>
            <p:nvPr/>
          </p:nvSpPr>
          <p:spPr>
            <a:xfrm rot="5400000">
              <a:off x="-223065" y="224117"/>
              <a:ext cx="1487100" cy="1040970"/>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5" name="Flèche : chevron 4">
              <a:extLst>
                <a:ext uri="{FF2B5EF4-FFF2-40B4-BE49-F238E27FC236}">
                  <a16:creationId xmlns:a16="http://schemas.microsoft.com/office/drawing/2014/main" id="{C3B51D31-D164-4DFE-902F-B1D4A3E6ED00}"/>
                </a:ext>
              </a:extLst>
            </p:cNvPr>
            <p:cNvSpPr txBox="1"/>
            <p:nvPr/>
          </p:nvSpPr>
          <p:spPr>
            <a:xfrm>
              <a:off x="0" y="521537"/>
              <a:ext cx="1040970" cy="4461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l-BE" sz="900" kern="1200" dirty="0"/>
                <a:t>Sessie studiebegeleiding</a:t>
              </a:r>
            </a:p>
          </p:txBody>
        </p:sp>
      </p:grpSp>
      <p:pic>
        <p:nvPicPr>
          <p:cNvPr id="27" name="Image 26">
            <a:extLst>
              <a:ext uri="{FF2B5EF4-FFF2-40B4-BE49-F238E27FC236}">
                <a16:creationId xmlns:a16="http://schemas.microsoft.com/office/drawing/2014/main" id="{831A376A-CE5D-4A8A-88B2-164AD6ADF6A9}"/>
              </a:ext>
            </a:extLst>
          </p:cNvPr>
          <p:cNvPicPr>
            <a:picLocks noChangeAspect="1"/>
          </p:cNvPicPr>
          <p:nvPr/>
        </p:nvPicPr>
        <p:blipFill>
          <a:blip r:embed="rId9"/>
          <a:stretch>
            <a:fillRect/>
          </a:stretch>
        </p:blipFill>
        <p:spPr>
          <a:xfrm>
            <a:off x="2959722" y="2692575"/>
            <a:ext cx="635007" cy="907554"/>
          </a:xfrm>
          <a:prstGeom prst="rect">
            <a:avLst/>
          </a:prstGeom>
        </p:spPr>
      </p:pic>
      <p:grpSp>
        <p:nvGrpSpPr>
          <p:cNvPr id="28" name="Groupe 27">
            <a:extLst>
              <a:ext uri="{FF2B5EF4-FFF2-40B4-BE49-F238E27FC236}">
                <a16:creationId xmlns:a16="http://schemas.microsoft.com/office/drawing/2014/main" id="{DA4334F2-744B-4494-A82C-798F2316714A}"/>
              </a:ext>
            </a:extLst>
          </p:cNvPr>
          <p:cNvGrpSpPr/>
          <p:nvPr/>
        </p:nvGrpSpPr>
        <p:grpSpPr>
          <a:xfrm>
            <a:off x="2985153" y="3315662"/>
            <a:ext cx="577019" cy="891962"/>
            <a:chOff x="1" y="630"/>
            <a:chExt cx="2029138" cy="2898769"/>
          </a:xfrm>
        </p:grpSpPr>
        <p:sp>
          <p:nvSpPr>
            <p:cNvPr id="29" name="Flèche : chevron 28">
              <a:extLst>
                <a:ext uri="{FF2B5EF4-FFF2-40B4-BE49-F238E27FC236}">
                  <a16:creationId xmlns:a16="http://schemas.microsoft.com/office/drawing/2014/main" id="{04193395-E8A5-42D0-B9B9-DC288006EE96}"/>
                </a:ext>
              </a:extLst>
            </p:cNvPr>
            <p:cNvSpPr/>
            <p:nvPr/>
          </p:nvSpPr>
          <p:spPr>
            <a:xfrm rot="5400000">
              <a:off x="-434815" y="435446"/>
              <a:ext cx="2898769" cy="2029138"/>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0" name="Flèche : chevron 4">
              <a:extLst>
                <a:ext uri="{FF2B5EF4-FFF2-40B4-BE49-F238E27FC236}">
                  <a16:creationId xmlns:a16="http://schemas.microsoft.com/office/drawing/2014/main" id="{FF35EA5C-2FB0-4A2E-8EF9-3881E27F20C3}"/>
                </a:ext>
              </a:extLst>
            </p:cNvPr>
            <p:cNvSpPr txBox="1"/>
            <p:nvPr/>
          </p:nvSpPr>
          <p:spPr>
            <a:xfrm>
              <a:off x="1" y="1015199"/>
              <a:ext cx="2029138" cy="869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800" kern="1200" dirty="0"/>
                <a:t>Bekwaamheidsattest aanvragen</a:t>
              </a:r>
            </a:p>
          </p:txBody>
        </p:sp>
      </p:grpSp>
      <p:grpSp>
        <p:nvGrpSpPr>
          <p:cNvPr id="31" name="Groupe 30">
            <a:extLst>
              <a:ext uri="{FF2B5EF4-FFF2-40B4-BE49-F238E27FC236}">
                <a16:creationId xmlns:a16="http://schemas.microsoft.com/office/drawing/2014/main" id="{58B00110-E207-4545-A637-FC62036E7771}"/>
              </a:ext>
            </a:extLst>
          </p:cNvPr>
          <p:cNvGrpSpPr/>
          <p:nvPr/>
        </p:nvGrpSpPr>
        <p:grpSpPr>
          <a:xfrm>
            <a:off x="2976902" y="3955837"/>
            <a:ext cx="594581" cy="981686"/>
            <a:chOff x="206176" y="610711"/>
            <a:chExt cx="2073832" cy="5517360"/>
          </a:xfrm>
        </p:grpSpPr>
        <p:sp>
          <p:nvSpPr>
            <p:cNvPr id="32" name="Flèche : chevron 31">
              <a:extLst>
                <a:ext uri="{FF2B5EF4-FFF2-40B4-BE49-F238E27FC236}">
                  <a16:creationId xmlns:a16="http://schemas.microsoft.com/office/drawing/2014/main" id="{11B93E3D-9888-4CDC-A19D-9613B462D73E}"/>
                </a:ext>
              </a:extLst>
            </p:cNvPr>
            <p:cNvSpPr/>
            <p:nvPr/>
          </p:nvSpPr>
          <p:spPr>
            <a:xfrm rot="5400000">
              <a:off x="-1515589" y="2332476"/>
              <a:ext cx="5517360" cy="2073830"/>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3" name="Flèche : chevron 4">
              <a:extLst>
                <a:ext uri="{FF2B5EF4-FFF2-40B4-BE49-F238E27FC236}">
                  <a16:creationId xmlns:a16="http://schemas.microsoft.com/office/drawing/2014/main" id="{40E4419E-D51A-4EF8-983C-75C6E35906F5}"/>
                </a:ext>
              </a:extLst>
            </p:cNvPr>
            <p:cNvSpPr txBox="1"/>
            <p:nvPr/>
          </p:nvSpPr>
          <p:spPr>
            <a:xfrm>
              <a:off x="206178" y="1588771"/>
              <a:ext cx="2073830" cy="3429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nl-BE" sz="800" kern="1200" dirty="0"/>
                <a:t>Cursus ecologisch rijden</a:t>
              </a:r>
            </a:p>
          </p:txBody>
        </p:sp>
      </p:grpSp>
    </p:spTree>
    <p:extLst>
      <p:ext uri="{BB962C8B-B14F-4D97-AF65-F5344CB8AC3E}">
        <p14:creationId xmlns:p14="http://schemas.microsoft.com/office/powerpoint/2010/main" val="239621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75FE38-B32D-4DE4-BEEF-528A6377B974}"/>
              </a:ext>
            </a:extLst>
          </p:cNvPr>
          <p:cNvSpPr>
            <a:spLocks noGrp="1"/>
          </p:cNvSpPr>
          <p:nvPr>
            <p:ph type="title"/>
          </p:nvPr>
        </p:nvSpPr>
        <p:spPr/>
        <p:txBody>
          <a:bodyPr/>
          <a:lstStyle/>
          <a:p>
            <a:r>
              <a:rPr kumimoji="0" lang="nl-BE" sz="22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Selectieproeven: 2 delen (idem voor TAXI'S en LIMOUSINES)</a:t>
            </a:r>
            <a:endParaRPr lang="fr-BE" dirty="0"/>
          </a:p>
        </p:txBody>
      </p:sp>
      <p:sp>
        <p:nvSpPr>
          <p:cNvPr id="5" name="Espace réservé du texte 4">
            <a:extLst>
              <a:ext uri="{FF2B5EF4-FFF2-40B4-BE49-F238E27FC236}">
                <a16:creationId xmlns:a16="http://schemas.microsoft.com/office/drawing/2014/main" id="{F0708D7B-9B75-4B51-B796-6F62CF9854FB}"/>
              </a:ext>
            </a:extLst>
          </p:cNvPr>
          <p:cNvSpPr>
            <a:spLocks noGrp="1"/>
          </p:cNvSpPr>
          <p:nvPr>
            <p:ph type="body" sz="quarter" idx="10"/>
          </p:nvPr>
        </p:nvSpPr>
        <p:spPr/>
        <p:txBody>
          <a:bodyPr>
            <a:normAutofit fontScale="25000" lnSpcReduction="20000"/>
          </a:bodyPr>
          <a:lstStyle/>
          <a:p>
            <a:pPr>
              <a:lnSpc>
                <a:spcPct val="100000"/>
              </a:lnSpc>
              <a:spcBef>
                <a:spcPts val="0"/>
              </a:spcBef>
            </a:pPr>
            <a:r>
              <a:rPr lang="nl-BE" sz="3200" u="sng" dirty="0">
                <a:solidFill>
                  <a:schemeClr val="tx1"/>
                </a:solidFill>
              </a:rPr>
              <a:t>1</a:t>
            </a:r>
            <a:r>
              <a:rPr lang="nl-BE" sz="3200" u="sng" baseline="30000" dirty="0">
                <a:solidFill>
                  <a:schemeClr val="tx1"/>
                </a:solidFill>
              </a:rPr>
              <a:t>ste</a:t>
            </a:r>
            <a:r>
              <a:rPr lang="nl-BE" sz="3200" u="sng" dirty="0">
                <a:solidFill>
                  <a:schemeClr val="tx1"/>
                </a:solidFill>
              </a:rPr>
              <a:t> deel: </a:t>
            </a:r>
          </a:p>
          <a:p>
            <a:pPr>
              <a:lnSpc>
                <a:spcPct val="100000"/>
              </a:lnSpc>
              <a:spcBef>
                <a:spcPts val="0"/>
              </a:spcBef>
            </a:pPr>
            <a:endParaRPr lang="fr-BE" sz="3200" u="sng" dirty="0">
              <a:solidFill>
                <a:schemeClr val="tx1"/>
              </a:solidFill>
            </a:endParaRPr>
          </a:p>
          <a:p>
            <a:pPr>
              <a:lnSpc>
                <a:spcPct val="100000"/>
              </a:lnSpc>
              <a:spcBef>
                <a:spcPts val="0"/>
              </a:spcBef>
            </a:pPr>
            <a:r>
              <a:rPr lang="nl-BE" sz="3200" dirty="0">
                <a:solidFill>
                  <a:schemeClr val="tx1"/>
                </a:solidFill>
              </a:rPr>
              <a:t>Situatiebeoordelingstest (SBT)</a:t>
            </a:r>
          </a:p>
          <a:p>
            <a:r>
              <a:rPr lang="nl-BE" sz="3200" b="0" dirty="0">
                <a:solidFill>
                  <a:schemeClr val="tx1"/>
                </a:solidFill>
              </a:rPr>
              <a:t>maximaal 45 minuten;</a:t>
            </a:r>
          </a:p>
          <a:p>
            <a:r>
              <a:rPr lang="nl-BE" sz="3200" b="0" dirty="0">
                <a:solidFill>
                  <a:schemeClr val="tx1"/>
                </a:solidFill>
              </a:rPr>
              <a:t>16 beschrijvingen van situaties met 5 reacties per situatie;</a:t>
            </a:r>
          </a:p>
          <a:p>
            <a:r>
              <a:rPr lang="nl-BE" sz="3200" b="0" dirty="0">
                <a:solidFill>
                  <a:schemeClr val="tx1"/>
                </a:solidFill>
              </a:rPr>
              <a:t>Geslaagde test = vermelding geschikt (50%) om de persoonlijkheidsvragenlijst in te vullen</a:t>
            </a:r>
          </a:p>
          <a:p>
            <a:pPr lvl="3" indent="0">
              <a:lnSpc>
                <a:spcPts val="2200"/>
              </a:lnSpc>
              <a:spcBef>
                <a:spcPct val="20000"/>
              </a:spcBef>
            </a:pPr>
            <a:r>
              <a:rPr lang="nl-BE" sz="3200" b="1" dirty="0">
                <a:solidFill>
                  <a:schemeClr val="tx1"/>
                </a:solidFill>
              </a:rPr>
              <a:t>Situatiebeoordelingstest (SBT				</a:t>
            </a:r>
          </a:p>
          <a:p>
            <a:pPr marL="171450" lvl="3" indent="-171450">
              <a:lnSpc>
                <a:spcPts val="2200"/>
              </a:lnSpc>
              <a:spcBef>
                <a:spcPct val="20000"/>
              </a:spcBef>
              <a:buFont typeface="Arial" panose="020B0604020202020204" pitchFamily="34" charset="0"/>
              <a:buChar char="•"/>
            </a:pPr>
            <a:r>
              <a:rPr lang="nl-BE" sz="3200" b="1" dirty="0">
                <a:solidFill>
                  <a:schemeClr val="tx1"/>
                </a:solidFill>
              </a:rPr>
              <a:t>Test op PC - 16 beschreven situaties - Context van de chauffeur - 5 reacties worden beschreven voor elke situatie - Evaluatie van elke reactie (gepast, volledig gepast, neutraal, ongepast, helemaal niet gepast) - Geslaagd vanaf 50%</a:t>
            </a:r>
          </a:p>
          <a:p>
            <a:pPr marL="171450" lvl="3" indent="-171450">
              <a:lnSpc>
                <a:spcPts val="2200"/>
              </a:lnSpc>
              <a:spcBef>
                <a:spcPct val="20000"/>
              </a:spcBef>
              <a:buFont typeface="Arial" panose="020B0604020202020204" pitchFamily="34" charset="0"/>
              <a:buChar char="•"/>
            </a:pPr>
            <a:endParaRPr lang="fr-FR" sz="3200" b="1" dirty="0">
              <a:solidFill>
                <a:schemeClr val="tx1"/>
              </a:solidFill>
            </a:endParaRPr>
          </a:p>
          <a:p>
            <a:pPr lvl="3" indent="0">
              <a:lnSpc>
                <a:spcPts val="2200"/>
              </a:lnSpc>
              <a:spcBef>
                <a:spcPct val="20000"/>
              </a:spcBef>
            </a:pPr>
            <a:r>
              <a:rPr lang="nl-BE" sz="3200" b="1" dirty="0">
                <a:solidFill>
                  <a:schemeClr val="tx1"/>
                </a:solidFill>
              </a:rPr>
              <a:t>Persoonlijkheidsvragenlijst</a:t>
            </a:r>
          </a:p>
          <a:p>
            <a:pPr marL="171450" lvl="3" indent="-171450">
              <a:lnSpc>
                <a:spcPts val="2200"/>
              </a:lnSpc>
              <a:spcBef>
                <a:spcPct val="20000"/>
              </a:spcBef>
              <a:buFont typeface="Arial" panose="020B0604020202020204" pitchFamily="34" charset="0"/>
              <a:buChar char="•"/>
            </a:pPr>
            <a:r>
              <a:rPr lang="nl-BE" sz="3200" b="1" dirty="0">
                <a:solidFill>
                  <a:schemeClr val="tx1"/>
                </a:solidFill>
              </a:rPr>
              <a:t>Test op PC - Beoordeling van de vaardigheden (flexibiliteit, luisterbereidheid, stressbestendigheid, betrokkenheid, respect, mondelinge communicatie en talenkennis)</a:t>
            </a:r>
          </a:p>
          <a:p>
            <a:endParaRPr lang="fr-BE" dirty="0"/>
          </a:p>
        </p:txBody>
      </p:sp>
    </p:spTree>
    <p:extLst>
      <p:ext uri="{BB962C8B-B14F-4D97-AF65-F5344CB8AC3E}">
        <p14:creationId xmlns:p14="http://schemas.microsoft.com/office/powerpoint/2010/main" val="241454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01B11-5494-4D0B-A662-6CC52D5C8BCA}"/>
              </a:ext>
            </a:extLst>
          </p:cNvPr>
          <p:cNvSpPr>
            <a:spLocks noGrp="1"/>
          </p:cNvSpPr>
          <p:nvPr>
            <p:ph type="title"/>
          </p:nvPr>
        </p:nvSpPr>
        <p:spPr/>
        <p:txBody>
          <a:bodyPr>
            <a:normAutofit fontScale="90000"/>
          </a:bodyPr>
          <a:lstStyle/>
          <a:p>
            <a:r>
              <a:rPr kumimoji="0" lang="nl-BE" sz="22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Voorbeeld van een situatie voor de situatiebeoordelingstest (SBT)</a:t>
            </a:r>
            <a:endParaRPr lang="fr-BE" dirty="0"/>
          </a:p>
        </p:txBody>
      </p:sp>
      <p:sp>
        <p:nvSpPr>
          <p:cNvPr id="3" name="Espace réservé du texte 2">
            <a:extLst>
              <a:ext uri="{FF2B5EF4-FFF2-40B4-BE49-F238E27FC236}">
                <a16:creationId xmlns:a16="http://schemas.microsoft.com/office/drawing/2014/main" id="{5D3C9102-CC94-40D3-B0DE-C4A1F656C2B5}"/>
              </a:ext>
            </a:extLst>
          </p:cNvPr>
          <p:cNvSpPr>
            <a:spLocks noGrp="1"/>
          </p:cNvSpPr>
          <p:nvPr>
            <p:ph type="body" sz="quarter" idx="10"/>
          </p:nvPr>
        </p:nvSpPr>
        <p:spPr/>
        <p:txBody>
          <a:bodyPr>
            <a:normAutofit fontScale="70000" lnSpcReduction="20000"/>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Mohamed is al 10 jaar chauffeur. Hij kent het Brussels Hoofdstedelijk Gewest en de nabije omgeving heel goed. Op een ochtend krijgt hij een zakenman als klant. De klant is erg gehaast. Hij eist dat Mohamed een specifieke route volgt. Maar Mohamed weet dat er die dag zware wegenwerken zijn op die route. Hij zegt tegen de klant: </a:t>
            </a:r>
          </a:p>
          <a:p>
            <a:pPr marL="228600" marR="0" lvl="0" indent="-228600" algn="l" defTabSz="914400" rtl="0" eaLnBrk="1" fontAlgn="auto" latinLnBrk="0" hangingPunct="1">
              <a:lnSpc>
                <a:spcPts val="2200"/>
              </a:lnSpc>
              <a:spcBef>
                <a:spcPct val="20000"/>
              </a:spcBef>
              <a:spcAft>
                <a:spcPts val="0"/>
              </a:spcAft>
              <a:buClrTx/>
              <a:buSzTx/>
              <a:buFont typeface="Arial" pitchFamily="34" charset="0"/>
              <a:buAutoNum type="alphaLcPeriod"/>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Ik raad u af die route te kiezen: ik heb op de radio gehoord dat er zware werken zijn. Ik weet hoe ik moet rijden om u naar uw bestemming te brengen. </a:t>
            </a:r>
          </a:p>
          <a:p>
            <a:pPr marL="228600" marR="0" lvl="0" indent="-228600" algn="l" defTabSz="914400" rtl="0" eaLnBrk="1" fontAlgn="auto" latinLnBrk="0" hangingPunct="1">
              <a:lnSpc>
                <a:spcPts val="2200"/>
              </a:lnSpc>
              <a:spcBef>
                <a:spcPct val="20000"/>
              </a:spcBef>
              <a:spcAft>
                <a:spcPts val="0"/>
              </a:spcAft>
              <a:buClrTx/>
              <a:buSzTx/>
              <a:buFont typeface="Arial" pitchFamily="34" charset="0"/>
              <a:buAutoNum type="alphaLcPeriod"/>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Ik ben al 10 jaar chauffeur. Laat mij de route kiezen! Ik beloof dat u op tijd aankomt voor uw afspraak. </a:t>
            </a:r>
          </a:p>
          <a:p>
            <a:pPr marL="228600" marR="0" lvl="0" indent="-228600" algn="l" defTabSz="914400" rtl="0" eaLnBrk="1" fontAlgn="auto" latinLnBrk="0" hangingPunct="1">
              <a:lnSpc>
                <a:spcPts val="2200"/>
              </a:lnSpc>
              <a:spcBef>
                <a:spcPct val="20000"/>
              </a:spcBef>
              <a:spcAft>
                <a:spcPts val="0"/>
              </a:spcAft>
              <a:buClrTx/>
              <a:buSzTx/>
              <a:buFont typeface="Arial" pitchFamily="34" charset="0"/>
              <a:buAutoNum type="alphaLcPeriod"/>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Vandaag zijn er zware werken op de route die u voorstelt. Ik suggereer dat we een kleine omweg maken. Uiteindelijk zal die u tijd doen winnen. Wat verkiest u? </a:t>
            </a:r>
          </a:p>
          <a:p>
            <a:pPr marL="228600" marR="0" lvl="0" indent="-228600" algn="l" defTabSz="914400" rtl="0" eaLnBrk="1" fontAlgn="auto" latinLnBrk="0" hangingPunct="1">
              <a:lnSpc>
                <a:spcPts val="2200"/>
              </a:lnSpc>
              <a:spcBef>
                <a:spcPct val="20000"/>
              </a:spcBef>
              <a:spcAft>
                <a:spcPts val="0"/>
              </a:spcAft>
              <a:buClrTx/>
              <a:buSzTx/>
              <a:buFont typeface="Arial" pitchFamily="34" charset="0"/>
              <a:buAutoNum type="alphaLcPeriod"/>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Het is uw keuze! </a:t>
            </a:r>
          </a:p>
          <a:p>
            <a:pPr marL="228600" marR="0" lvl="0" indent="-228600" algn="l" defTabSz="914400" rtl="0" eaLnBrk="1" fontAlgn="auto" latinLnBrk="0" hangingPunct="1">
              <a:lnSpc>
                <a:spcPts val="2200"/>
              </a:lnSpc>
              <a:spcBef>
                <a:spcPct val="20000"/>
              </a:spcBef>
              <a:spcAft>
                <a:spcPts val="0"/>
              </a:spcAft>
              <a:buClrTx/>
              <a:buSzTx/>
              <a:buFont typeface="Arial" pitchFamily="34" charset="0"/>
              <a:buAutoNum type="alphaLcPeriod"/>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Hoe? Hebt u niet naar de verkeersinfo geluisterd vanmorgen? Vandaag kunnen we die route niet volgen.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 gepast		C: volledig gepast		E: helemaal niet gepast</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B: ongepast		D: neutraal			</a:t>
            </a:r>
          </a:p>
          <a:p>
            <a:endParaRPr lang="fr-BE" dirty="0"/>
          </a:p>
        </p:txBody>
      </p:sp>
    </p:spTree>
    <p:extLst>
      <p:ext uri="{BB962C8B-B14F-4D97-AF65-F5344CB8AC3E}">
        <p14:creationId xmlns:p14="http://schemas.microsoft.com/office/powerpoint/2010/main" val="42426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041C2-C74C-4EA9-836A-FAE7823C6148}"/>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SBT: Situatiebeoordelingstest</a:t>
            </a:r>
            <a:endParaRPr lang="fr-BE" dirty="0"/>
          </a:p>
        </p:txBody>
      </p:sp>
      <p:sp>
        <p:nvSpPr>
          <p:cNvPr id="3" name="Espace réservé du texte 2">
            <a:extLst>
              <a:ext uri="{FF2B5EF4-FFF2-40B4-BE49-F238E27FC236}">
                <a16:creationId xmlns:a16="http://schemas.microsoft.com/office/drawing/2014/main" id="{107D73A5-32DF-4835-94F2-85160669CF98}"/>
              </a:ext>
            </a:extLst>
          </p:cNvPr>
          <p:cNvSpPr>
            <a:spLocks noGrp="1"/>
          </p:cNvSpPr>
          <p:nvPr>
            <p:ph type="body" sz="quarter" idx="10"/>
          </p:nvPr>
        </p:nvSpPr>
        <p:spPr/>
        <p:txBody>
          <a:bodyPr>
            <a:normAutofit/>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Dit is geen klassement!!!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 kunt een gepaste reactie hebben en 4 andere ongepaste</a:t>
            </a: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endPar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r>
              <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Gepast ( + ) </a:t>
            </a: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"goede reactie"</a:t>
            </a: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r>
              <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Helemaal gepast ( ++) </a:t>
            </a: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"zeer goede reactie"</a:t>
            </a: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r>
              <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Neutraal ( +- ) </a:t>
            </a: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“reactie zonder toegevoegde waarde”</a:t>
            </a: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r>
              <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Ongepast (-) </a:t>
            </a: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"slechte reactie"</a:t>
            </a:r>
          </a:p>
          <a:p>
            <a:pPr marL="0" marR="0" lvl="3" indent="0" algn="ctr" defTabSz="914400" rtl="0" eaLnBrk="1" fontAlgn="auto" latinLnBrk="0" hangingPunct="1">
              <a:spcBef>
                <a:spcPct val="20000"/>
              </a:spcBef>
              <a:spcAft>
                <a:spcPts val="0"/>
              </a:spcAft>
              <a:buClr>
                <a:srgbClr val="7CA2D6"/>
              </a:buClr>
              <a:buSzTx/>
              <a:buFont typeface="Arial" pitchFamily="34" charset="0"/>
              <a:buNone/>
              <a:tabLst/>
              <a:defRPr/>
            </a:pPr>
            <a:r>
              <a:rPr kumimoji="0" lang="nl-BE"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Volledig ongepast (- -) </a:t>
            </a:r>
            <a:r>
              <a:rPr kumimoji="0" lang="nl-B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"zeer slechte reactie“  </a:t>
            </a:r>
            <a:endParaRPr lang="fr-BE" sz="800" dirty="0"/>
          </a:p>
        </p:txBody>
      </p:sp>
      <p:pic>
        <p:nvPicPr>
          <p:cNvPr id="4" name="Picture 2" descr="C:\Users\pmathy\AppData\Local\Microsoft\Windows\Temporary Internet Files\Content.Outlook\LT012W27\bdo-sjt.png">
            <a:extLst>
              <a:ext uri="{FF2B5EF4-FFF2-40B4-BE49-F238E27FC236}">
                <a16:creationId xmlns:a16="http://schemas.microsoft.com/office/drawing/2014/main" id="{7BBB14BF-3B5A-4268-8904-B52316E54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31790"/>
            <a:ext cx="607779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2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0E190-46CA-4AA2-9B1B-BE3D91E93951}"/>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Selectieproeven: 2 delen</a:t>
            </a:r>
            <a:endParaRPr lang="fr-BE" dirty="0"/>
          </a:p>
        </p:txBody>
      </p:sp>
      <p:sp>
        <p:nvSpPr>
          <p:cNvPr id="3" name="Espace réservé du texte 2">
            <a:extLst>
              <a:ext uri="{FF2B5EF4-FFF2-40B4-BE49-F238E27FC236}">
                <a16:creationId xmlns:a16="http://schemas.microsoft.com/office/drawing/2014/main" id="{7F15FA0D-07B4-422D-BBCD-F451637996EA}"/>
              </a:ext>
            </a:extLst>
          </p:cNvPr>
          <p:cNvSpPr>
            <a:spLocks noGrp="1"/>
          </p:cNvSpPr>
          <p:nvPr>
            <p:ph type="body" sz="quarter" idx="10"/>
          </p:nvPr>
        </p:nvSpPr>
        <p:spPr/>
        <p:txBody>
          <a:bodyPr>
            <a:normAutofit fontScale="40000" lnSpcReduction="20000"/>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a:t>
            </a:r>
            <a:r>
              <a:rPr kumimoji="0" lang="nl-BE" sz="3200" b="1" i="0" u="sng" strike="noStrike" kern="1200" cap="none" spc="0" normalizeH="0" baseline="30000" noProof="0" dirty="0">
                <a:ln>
                  <a:noFill/>
                </a:ln>
                <a:solidFill>
                  <a:prstClr val="white">
                    <a:lumMod val="50000"/>
                  </a:prstClr>
                </a:solidFill>
                <a:effectLst/>
                <a:uLnTx/>
                <a:uFillTx/>
                <a:latin typeface="Arial" pitchFamily="34" charset="0"/>
                <a:ea typeface="+mn-ea"/>
                <a:cs typeface="Arial" pitchFamily="34" charset="0"/>
              </a:rPr>
              <a:t>de</a:t>
            </a:r>
            <a:r>
              <a:rPr kumimoji="0" lang="nl-BE" sz="32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deel:</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Persoonlijkheidsvragenlijst</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1 uur min. – 87 vragen</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Test op pc</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Evaluatie van de vaardigheden.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Spontane antwoorden: Probeer de vragenlijst niet te sturen en probeer zo spontaan mogelijk te antwoorden.</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Vb. U krijgt een lijst met adjectieven en u moet het adjectief aanvinken dat het best bij u past en het adjectief dat het minst bij u past.</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Vb. vragen bedoeld om uw vaardigheden als taxi- en/of limousinechauffeur te beoordelen</a:t>
            </a:r>
          </a:p>
          <a:p>
            <a:endParaRPr lang="fr-BE" dirty="0"/>
          </a:p>
        </p:txBody>
      </p:sp>
    </p:spTree>
    <p:extLst>
      <p:ext uri="{BB962C8B-B14F-4D97-AF65-F5344CB8AC3E}">
        <p14:creationId xmlns:p14="http://schemas.microsoft.com/office/powerpoint/2010/main" val="382230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F1DA-7F50-4EFF-9831-F0568D6DA2F3}"/>
              </a:ext>
            </a:extLst>
          </p:cNvPr>
          <p:cNvSpPr>
            <a:spLocks noGrp="1"/>
          </p:cNvSpPr>
          <p:nvPr>
            <p:ph type="title"/>
          </p:nvPr>
        </p:nvSpPr>
        <p:spPr/>
        <p:txBody>
          <a:bodyPr/>
          <a:lstStyle/>
          <a:p>
            <a:r>
              <a:rPr kumimoji="0" lang="nl-BE" sz="24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Selectieproeven</a:t>
            </a:r>
            <a:endParaRPr lang="fr-BE" dirty="0"/>
          </a:p>
        </p:txBody>
      </p:sp>
      <p:sp>
        <p:nvSpPr>
          <p:cNvPr id="3" name="Espace réservé du texte 2">
            <a:extLst>
              <a:ext uri="{FF2B5EF4-FFF2-40B4-BE49-F238E27FC236}">
                <a16:creationId xmlns:a16="http://schemas.microsoft.com/office/drawing/2014/main" id="{CC3CCF4B-D594-46D1-8445-4604EEF78FFE}"/>
              </a:ext>
            </a:extLst>
          </p:cNvPr>
          <p:cNvSpPr>
            <a:spLocks noGrp="1"/>
          </p:cNvSpPr>
          <p:nvPr>
            <p:ph type="body" sz="quarter" idx="10"/>
          </p:nvPr>
        </p:nvSpPr>
        <p:spPr>
          <a:xfrm>
            <a:off x="359532" y="987574"/>
            <a:ext cx="8424936" cy="3240360"/>
          </a:xfrm>
        </p:spPr>
        <p:txBody>
          <a:bodyPr>
            <a:normAutofit fontScale="77500" lnSpcReduction="20000"/>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Vaardigheden beoordeeld tijdens de SBT en de persoonlijkheidsvragenlijst</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Flexibiliteit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kunt snel nieuwe oplossingen bedenken en efficiënt blijven werken.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past zich gemakkelijk aan </a:t>
            </a:r>
            <a:r>
              <a:rPr kumimoji="0" lang="nl-BE" sz="7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aan</a:t>
            </a: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nieuwe situaties en andere of veranderende taken.</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Actief luisteren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luistert naar wat anderen zeggen en begrijpt de boodschap. U vraagt uitleg als er iets niet duidelijk is.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verzekert dat de communicatie met personen met beperkte mobiliteit vlot verloopt.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begeleidt de klant gepast en helpt hem in zijn besluitvormingsproces.</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Stressbestendigheid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blijft goed presteren onder hoge werkdruk, bij tegenstand of onverwachte omstandigheden.</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kunt uw emoties onder controle houden en blijft vertrouwen op uw eigen capaciteiten.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kunt omgaan met onverwachte omstandigheden op de weg (werkzaamheden, files, de weg delen met nieuwe vervoermiddelen ...).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Inzet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legt zich volledig toe op uw job en geeft altijd het beste van uzelf om de kwaliteit van de dienstverlening te waarborgen.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zet zich in voor kwaliteitsvolle dienstverlening voor alle klanten, in het bijzonder voor personen met beperkte mobiliteit.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zet de klant op de eerste plaats door persoonlijke dienstverlening aan te bieden en constructieve gesprekken te voeren.</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Respect</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respecteert ideeën, meningen en mensen</a:t>
            </a:r>
            <a:b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b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leeft de procedures, bedrijfsstructuur en instructies na.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werkt gedisciplineerd, volgens uw eigen principes en die van het bedrijf. U bent rechtvaardig, waarborgt de vertrouwelijkheid, komt verbintenissen na en stelt zich onpartijdig op.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leeft alle voorschriften na (bv. de wegcode). </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werkt toegewijd en handelt coherent.</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Mondelinge communicatie</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U kunt vlot mondeling communiceren, zodat klanten, administratieve medewerkers en anderen u goed begrijpen.</a:t>
            </a: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Talenkennis (FR en/of NL)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fr-BE" sz="700" b="1" i="0" u="none" strike="noStrike" kern="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nl-BE" sz="7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Op het einde van de sessie zullen we de verschillende vaardigheden samen overlopen en we geven u dan voorbeelden van situaties waarin u deze vaardigheden waarschijnlijk aan de dag zult moeten leggen.</a:t>
            </a:r>
          </a:p>
          <a:p>
            <a:endParaRPr lang="fr-BE" dirty="0"/>
          </a:p>
        </p:txBody>
      </p:sp>
    </p:spTree>
    <p:extLst>
      <p:ext uri="{BB962C8B-B14F-4D97-AF65-F5344CB8AC3E}">
        <p14:creationId xmlns:p14="http://schemas.microsoft.com/office/powerpoint/2010/main" val="142284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E308E-3DA5-4A76-91E2-D370AC4AFCBF}"/>
              </a:ext>
            </a:extLst>
          </p:cNvPr>
          <p:cNvSpPr>
            <a:spLocks noGrp="1"/>
          </p:cNvSpPr>
          <p:nvPr>
            <p:ph type="title"/>
          </p:nvPr>
        </p:nvSpPr>
        <p:spPr/>
        <p:txBody>
          <a:bodyPr/>
          <a:lstStyle/>
          <a:p>
            <a:r>
              <a:rPr kumimoji="0" lang="nl-BE" sz="2000" b="1" i="0" u="none" strike="noStrike" kern="1200" cap="none" spc="0" normalizeH="0" baseline="0" noProof="0" dirty="0">
                <a:ln>
                  <a:noFill/>
                </a:ln>
                <a:solidFill>
                  <a:srgbClr val="76B500"/>
                </a:solidFill>
                <a:effectLst/>
                <a:uLnTx/>
                <a:uFillTx/>
                <a:latin typeface="Arial" pitchFamily="34" charset="0"/>
                <a:ea typeface="+mj-ea"/>
                <a:cs typeface="Arial" pitchFamily="34" charset="0"/>
              </a:rPr>
              <a:t>Gewestelijke examens: 2 delen </a:t>
            </a:r>
            <a:endParaRPr lang="fr-BE" dirty="0"/>
          </a:p>
        </p:txBody>
      </p:sp>
      <p:sp>
        <p:nvSpPr>
          <p:cNvPr id="3" name="Espace réservé du texte 2">
            <a:extLst>
              <a:ext uri="{FF2B5EF4-FFF2-40B4-BE49-F238E27FC236}">
                <a16:creationId xmlns:a16="http://schemas.microsoft.com/office/drawing/2014/main" id="{6143D1E4-35FF-4D85-AAE3-EABFEA3BEF02}"/>
              </a:ext>
            </a:extLst>
          </p:cNvPr>
          <p:cNvSpPr>
            <a:spLocks noGrp="1"/>
          </p:cNvSpPr>
          <p:nvPr>
            <p:ph type="body" sz="quarter" idx="10"/>
          </p:nvPr>
        </p:nvSpPr>
        <p:spPr/>
        <p:txBody>
          <a:bodyPr>
            <a:normAutofit fontScale="32500" lnSpcReduction="20000"/>
          </a:bodyPr>
          <a:lstStyle/>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 deze fase kiest u of u de examens voor taxichauffeur of limousinechauffeur wenst af te leggen, of beide maar dan niet op dezelfde dag</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endParaRPr kumimoji="0" lang="fr-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1</a:t>
            </a:r>
            <a:r>
              <a:rPr kumimoji="0" lang="nl-BE" sz="1300" b="1" i="0" u="sng" strike="noStrike" kern="1200" cap="none" spc="0" normalizeH="0" baseline="30000" noProof="0" dirty="0">
                <a:ln>
                  <a:noFill/>
                </a:ln>
                <a:solidFill>
                  <a:prstClr val="white">
                    <a:lumMod val="50000"/>
                  </a:prstClr>
                </a:solidFill>
                <a:effectLst/>
                <a:uLnTx/>
                <a:uFillTx/>
                <a:latin typeface="Arial" pitchFamily="34" charset="0"/>
                <a:ea typeface="+mn-ea"/>
                <a:cs typeface="Arial" pitchFamily="34" charset="0"/>
              </a:rPr>
              <a:t>ste</a:t>
            </a:r>
            <a:r>
              <a:rPr kumimoji="0" lang="nl-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deel</a:t>
            </a: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Schriftelijke proeven: QCM en open vragen</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Inhoud</a:t>
            </a: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t>
            </a:r>
            <a:r>
              <a:rPr kumimoji="0" lang="nl-BE" sz="13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Wetgeving – PBM - Verkeersveiligheid - </a:t>
            </a:r>
            <a:r>
              <a:rPr kumimoji="0" lang="nl-BE" sz="1300" b="0"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Busstrook</a:t>
            </a:r>
            <a:r>
              <a:rPr kumimoji="0" lang="nl-BE" sz="13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en schone sites</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De interpunctie van de vraag is belangrijk om te weten hoeveel punten je moet geven om het maximum van de punten te behalen. Bijv.: Als uw vraag over 5 punten gaat en de vraag is geef me de verplichtingen van de chauffeur, dan moet u 5 verplichtingen opgeven om het maximum van de punten te krijgen.</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endParaRPr kumimoji="0" lang="fr-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2</a:t>
            </a:r>
            <a:r>
              <a:rPr kumimoji="0" lang="nl-BE" sz="1300" b="1" i="0" u="sng" strike="noStrike" kern="1200" cap="none" spc="0" normalizeH="0" baseline="30000" noProof="0" dirty="0">
                <a:ln>
                  <a:noFill/>
                </a:ln>
                <a:solidFill>
                  <a:prstClr val="white">
                    <a:lumMod val="50000"/>
                  </a:prstClr>
                </a:solidFill>
                <a:effectLst/>
                <a:uLnTx/>
                <a:uFillTx/>
                <a:latin typeface="Arial" pitchFamily="34" charset="0"/>
                <a:ea typeface="+mn-ea"/>
                <a:cs typeface="Arial" pitchFamily="34" charset="0"/>
              </a:rPr>
              <a:t>de</a:t>
            </a:r>
            <a:r>
              <a:rPr kumimoji="0" lang="nl-BE" sz="1300" b="1" i="0" u="sng"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deel:</a:t>
            </a: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 Mondelinge proeven: </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kaartlezen - Idiomen NL, EN</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Geslaagd: 60% voor elk vak</a:t>
            </a:r>
          </a:p>
          <a:p>
            <a:pPr marL="0" marR="0" lvl="0" indent="0" algn="l" defTabSz="914400" rtl="0" eaLnBrk="1" fontAlgn="auto" latinLnBrk="0" hangingPunct="1">
              <a:lnSpc>
                <a:spcPts val="2200"/>
              </a:lnSpc>
              <a:spcBef>
                <a:spcPct val="20000"/>
              </a:spcBef>
              <a:spcAft>
                <a:spcPts val="0"/>
              </a:spcAft>
              <a:buClrTx/>
              <a:buSzTx/>
              <a:buFont typeface="Arial" pitchFamily="34" charset="0"/>
              <a:buNone/>
              <a:tabLst/>
              <a:defRPr/>
            </a:pPr>
            <a:r>
              <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De resultaten worden automatisch per post verzonden, maar indien u ze eerder wenst te krijgen, stuur dan een e-mail naar </a:t>
            </a:r>
            <a:r>
              <a:rPr kumimoji="0" lang="nl-BE" sz="13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hlinkClick r:id="rId2"/>
              </a:rPr>
              <a:t>candidates.heaters@sprb.brussels</a:t>
            </a:r>
            <a:endParaRPr kumimoji="0" lang="nl-BE" sz="13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hlinkClick r:id="rId2"/>
            </a:endParaRPr>
          </a:p>
          <a:p>
            <a:endParaRPr lang="fr-BE" dirty="0"/>
          </a:p>
        </p:txBody>
      </p:sp>
    </p:spTree>
    <p:extLst>
      <p:ext uri="{BB962C8B-B14F-4D97-AF65-F5344CB8AC3E}">
        <p14:creationId xmlns:p14="http://schemas.microsoft.com/office/powerpoint/2010/main" val="3830126829"/>
      </p:ext>
    </p:extLst>
  </p:cSld>
  <p:clrMapOvr>
    <a:masterClrMapping/>
  </p:clrMapOvr>
</p:sld>
</file>

<file path=ppt/theme/theme1.xml><?xml version="1.0" encoding="utf-8"?>
<a:theme xmlns:a="http://schemas.openxmlformats.org/drawingml/2006/main" name="Thème Office">
  <a:themeElements>
    <a:clrScheme name="Personnalisé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harte-Huisstijl" ma:contentTypeID="0x010100DBAA8B00DAA7C7409BC687FC09F57BB400634D51E417A71B45BA5DC9CCA25A192D" ma:contentTypeVersion="36" ma:contentTypeDescription="" ma:contentTypeScope="" ma:versionID="00b2fb219d5bcce5eeb29a89f06730f6">
  <xsd:schema xmlns:xsd="http://www.w3.org/2001/XMLSchema" xmlns:xs="http://www.w3.org/2001/XMLSchema" xmlns:p="http://schemas.microsoft.com/office/2006/metadata/properties" xmlns:ns2="bfa7d963-24c6-42df-9c60-af0ce4d6be14" xmlns:ns3="12cb0234-c0b0-4c53-84af-973ef88e2a02" xmlns:ns4="262a9649-6801-4f9f-aa85-4642c5d4536c" targetNamespace="http://schemas.microsoft.com/office/2006/metadata/properties" ma:root="true" ma:fieldsID="a10f0dbebf433fe61deb8fb60f67c92c" ns2:_="" ns3:_="" ns4:_="">
    <xsd:import namespace="bfa7d963-24c6-42df-9c60-af0ce4d6be14"/>
    <xsd:import namespace="12cb0234-c0b0-4c53-84af-973ef88e2a02"/>
    <xsd:import namespace="262a9649-6801-4f9f-aa85-4642c5d4536c"/>
    <xsd:element name="properties">
      <xsd:complexType>
        <xsd:sequence>
          <xsd:element name="documentManagement">
            <xsd:complexType>
              <xsd:all>
                <xsd:element ref="ns2:Langue_x0020_du_x0020_fichier" minOccurs="0"/>
                <xsd:element ref="ns2:Colorimétrie" minOccurs="0"/>
                <xsd:element ref="ns2:Taille" minOccurs="0"/>
                <xsd:element ref="ns2:Fichier_x0020_source_x0020__x002f__x0020_fichier_x0020_prêt_x0020_à_x0020_l_x0027_emploi" minOccurs="0"/>
                <xsd:element ref="ns2:Partage_x0020_Externe" minOccurs="0"/>
                <xsd:element ref="ns2:ab48d136a2a94350bd1385cb088c3d73" minOccurs="0"/>
                <xsd:element ref="ns2:h26b48982cc54ce2baad91dbf090ec32" minOccurs="0"/>
                <xsd:element ref="ns2:l8aa81e9c7994f66b9ca234fedeb2399" minOccurs="0"/>
                <xsd:element ref="ns2:mac55e52456844879d92278c99f13745" minOccurs="0"/>
                <xsd:element ref="ns3:TaxCatchAll" minOccurs="0"/>
                <xsd:element ref="ns2:g28f7e5d01404be58f3bcecbde89fb76" minOccurs="0"/>
                <xsd:element ref="ns3:TaxCatchAllLabel"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7d963-24c6-42df-9c60-af0ce4d6be14" elementFormDefault="qualified">
    <xsd:import namespace="http://schemas.microsoft.com/office/2006/documentManagement/types"/>
    <xsd:import namespace="http://schemas.microsoft.com/office/infopath/2007/PartnerControls"/>
    <xsd:element name="Langue_x0020_du_x0020_fichier" ma:index="4" nillable="true" ma:displayName="Langue du fichier" ma:internalName="Langue_x0020_du_x0020_fichier" ma:readOnly="false">
      <xsd:complexType>
        <xsd:complexContent>
          <xsd:extension base="dms:MultiChoice">
            <xsd:sequence>
              <xsd:element name="Value" maxOccurs="unbounded" minOccurs="0" nillable="true">
                <xsd:simpleType>
                  <xsd:restriction base="dms:Choice">
                    <xsd:enumeration value="FR"/>
                    <xsd:enumeration value="NL"/>
                    <xsd:enumeration value="DE"/>
                    <xsd:enumeration value="EN"/>
                  </xsd:restriction>
                </xsd:simpleType>
              </xsd:element>
            </xsd:sequence>
          </xsd:extension>
        </xsd:complexContent>
      </xsd:complexType>
    </xsd:element>
    <xsd:element name="Colorimétrie" ma:index="5" nillable="true" ma:displayName="Colorimétrie" ma:format="Dropdown" ma:internalName="Colorim_x00e9_trie">
      <xsd:simpleType>
        <xsd:restriction base="dms:Choice">
          <xsd:enumeration value="RGB"/>
          <xsd:enumeration value="CMYK"/>
          <xsd:enumeration value="PMS"/>
          <xsd:enumeration value="Black"/>
          <xsd:enumeration value="Grey"/>
          <xsd:enumeration value="White"/>
          <xsd:enumeration value="Color"/>
        </xsd:restriction>
      </xsd:simpleType>
    </xsd:element>
    <xsd:element name="Taille" ma:index="6" nillable="true" ma:displayName="Taille" ma:default="A4" ma:format="Dropdown" ma:internalName="Taille">
      <xsd:simpleType>
        <xsd:restriction base="dms:Choice">
          <xsd:enumeration value="A4"/>
          <xsd:enumeration value="A5"/>
          <xsd:enumeration value="C4"/>
          <xsd:enumeration value="C5"/>
          <xsd:enumeration value="US"/>
          <xsd:enumeration value="A3"/>
          <xsd:enumeration value="A0"/>
        </xsd:restriction>
      </xsd:simpleType>
    </xsd:element>
    <xsd:element name="Fichier_x0020_source_x0020__x002f__x0020_fichier_x0020_prêt_x0020_à_x0020_l_x0027_emploi" ma:index="10" nillable="true" ma:displayName="Fichier source / fichier prêt à l'emploi" ma:default="Ready to use" ma:format="RadioButtons" ma:internalName="Fichier_x0020_source_x0020__x002F__x0020_fichier_x0020_pr_x00ea_t_x0020__x00e0__x0020_l_x0027_emploi">
      <xsd:simpleType>
        <xsd:restriction base="dms:Choice">
          <xsd:enumeration value="Source file (dircom)"/>
          <xsd:enumeration value="Ready to use"/>
        </xsd:restriction>
      </xsd:simpleType>
    </xsd:element>
    <xsd:element name="Partage_x0020_Externe" ma:index="11" nillable="true" ma:displayName="Partage Externe" ma:default="0" ma:internalName="Partage_x0020_Externe">
      <xsd:simpleType>
        <xsd:restriction base="dms:Boolean"/>
      </xsd:simpleType>
    </xsd:element>
    <xsd:element name="ab48d136a2a94350bd1385cb088c3d73" ma:index="17" nillable="true" ma:taxonomy="true" ma:internalName="ab48d136a2a94350bd1385cb088c3d73" ma:taxonomyFieldName="Mot_x002d_cl_x00e9_" ma:displayName="Mot-clé" ma:default="2;#Zonder|9ddd5344-b9bc-42e1-8508-7ded4cc539e9" ma:fieldId="{ab48d136-a2a9-4350-bd13-85cb088c3d73}" ma:sspId="57b2d657-d973-4862-aa1b-1284b69771fd" ma:termSetId="56572055-3947-49f9-8293-873dd203eb16" ma:anchorId="00000000-0000-0000-0000-000000000000" ma:open="false" ma:isKeyword="false">
      <xsd:complexType>
        <xsd:sequence>
          <xsd:element ref="pc:Terms" minOccurs="0" maxOccurs="1"/>
        </xsd:sequence>
      </xsd:complexType>
    </xsd:element>
    <xsd:element name="h26b48982cc54ce2baad91dbf090ec32" ma:index="19" nillable="true" ma:taxonomy="true" ma:internalName="h26b48982cc54ce2baad91dbf090ec32" ma:taxonomyFieldName="Utilisation1" ma:displayName="Utilisation" ma:default="" ma:fieldId="{126b4898-2cc5-4ce2-baad-91dbf090ec32}" ma:sspId="57b2d657-d973-4862-aa1b-1284b69771fd" ma:termSetId="f2456093-ad15-4d73-9ba9-089ba469de64" ma:anchorId="00000000-0000-0000-0000-000000000000" ma:open="false" ma:isKeyword="false">
      <xsd:complexType>
        <xsd:sequence>
          <xsd:element ref="pc:Terms" minOccurs="0" maxOccurs="1"/>
        </xsd:sequence>
      </xsd:complexType>
    </xsd:element>
    <xsd:element name="l8aa81e9c7994f66b9ca234fedeb2399" ma:index="20" ma:taxonomy="true" ma:internalName="l8aa81e9c7994f66b9ca234fedeb2399" ma:taxonomyFieldName="Type_x0020_de_x0020_document" ma:displayName="Type de document" ma:default="" ma:fieldId="{58aa81e9-c799-4f66-b9ca-234fedeb2399}" ma:sspId="57b2d657-d973-4862-aa1b-1284b69771fd" ma:termSetId="2de80ec1-06d5-459e-876e-040467a45453" ma:anchorId="00000000-0000-0000-0000-000000000000" ma:open="false" ma:isKeyword="false">
      <xsd:complexType>
        <xsd:sequence>
          <xsd:element ref="pc:Terms" minOccurs="0" maxOccurs="1"/>
        </xsd:sequence>
      </xsd:complexType>
    </xsd:element>
    <xsd:element name="mac55e52456844879d92278c99f13745" ma:index="21" nillable="true" ma:taxonomy="true" ma:internalName="mac55e52456844879d92278c99f13745" ma:taxonomyFieldName="Marquage_x0020_sp_x00e9_cifique" ma:displayName="UA-service" ma:default="" ma:fieldId="{6ac55e52-4568-4487-9d92-278c99f13745}" ma:sspId="57b2d657-d973-4862-aa1b-1284b69771fd" ma:termSetId="8e111a51-807b-4caf-b609-6e5ffce80bd5" ma:anchorId="00000000-0000-0000-0000-000000000000" ma:open="false" ma:isKeyword="false">
      <xsd:complexType>
        <xsd:sequence>
          <xsd:element ref="pc:Terms" minOccurs="0" maxOccurs="1"/>
        </xsd:sequence>
      </xsd:complexType>
    </xsd:element>
    <xsd:element name="g28f7e5d01404be58f3bcecbde89fb76" ma:index="23" nillable="true" ma:taxonomy="true" ma:internalName="g28f7e5d01404be58f3bcecbde89fb76" ma:taxonomyFieldName="Orientation1" ma:displayName="Orientation" ma:default="" ma:fieldId="{028f7e5d-0140-4be5-8f3b-cecbde89fb76}" ma:sspId="57b2d657-d973-4862-aa1b-1284b69771fd" ma:termSetId="c905b95b-2d33-4c01-a245-51a649750a0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cb0234-c0b0-4c53-84af-973ef88e2a0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605c4c8-bad4-4d5c-9d7d-2ceb1c18d849}" ma:internalName="TaxCatchAll" ma:showField="CatchAllData" ma:web="bfa7d963-24c6-42df-9c60-af0ce4d6be14">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8605c4c8-bad4-4d5c-9d7d-2ceb1c18d849}" ma:internalName="TaxCatchAllLabel" ma:readOnly="true" ma:showField="CatchAllDataLabel" ma:web="bfa7d963-24c6-42df-9c60-af0ce4d6be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2a9649-6801-4f9f-aa85-4642c5d4536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2"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lorimétrie xmlns="bfa7d963-24c6-42df-9c60-af0ce4d6be14">Color</Colorimétrie>
    <Partage_x0020_Externe xmlns="bfa7d963-24c6-42df-9c60-af0ce4d6be14">false</Partage_x0020_Externe>
    <mac55e52456844879d92278c99f13745 xmlns="bfa7d963-24c6-42df-9c60-af0ce4d6be14">
      <Terms xmlns="http://schemas.microsoft.com/office/infopath/2007/PartnerControls"/>
    </mac55e52456844879d92278c99f13745>
    <Fichier_x0020_source_x0020__x002f__x0020_fichier_x0020_prêt_x0020_à_x0020_l_x0027_emploi xmlns="bfa7d963-24c6-42df-9c60-af0ce4d6be14">Ready to use</Fichier_x0020_source_x0020__x002f__x0020_fichier_x0020_prêt_x0020_à_x0020_l_x0027_emploi>
    <Taille xmlns="bfa7d963-24c6-42df-9c60-af0ce4d6be14" xsi:nil="true"/>
    <h26b48982cc54ce2baad91dbf090ec32 xmlns="bfa7d963-24c6-42df-9c60-af0ce4d6be14">
      <Terms xmlns="http://schemas.microsoft.com/office/infopath/2007/PartnerControls"/>
    </h26b48982cc54ce2baad91dbf090ec32>
    <l8aa81e9c7994f66b9ca234fedeb2399 xmlns="bfa7d963-24c6-42df-9c60-af0ce4d6be14">
      <Terms xmlns="http://schemas.microsoft.com/office/infopath/2007/PartnerControls">
        <TermInfo xmlns="http://schemas.microsoft.com/office/infopath/2007/PartnerControls">
          <TermName xmlns="http://schemas.microsoft.com/office/infopath/2007/PartnerControls">Template PowerPoint</TermName>
          <TermId xmlns="http://schemas.microsoft.com/office/infopath/2007/PartnerControls">637b2f20-df0a-4619-9eb8-50d9a2752545</TermId>
        </TermInfo>
      </Terms>
    </l8aa81e9c7994f66b9ca234fedeb2399>
    <g28f7e5d01404be58f3bcecbde89fb76 xmlns="bfa7d963-24c6-42df-9c60-af0ce4d6be14">
      <Terms xmlns="http://schemas.microsoft.com/office/infopath/2007/PartnerControls"/>
    </g28f7e5d01404be58f3bcecbde89fb76>
    <ab48d136a2a94350bd1385cb088c3d73 xmlns="bfa7d963-24c6-42df-9c60-af0ce4d6be14">
      <Terms xmlns="http://schemas.microsoft.com/office/infopath/2007/PartnerControls"/>
    </ab48d136a2a94350bd1385cb088c3d73>
    <Langue_x0020_du_x0020_fichier xmlns="bfa7d963-24c6-42df-9c60-af0ce4d6be14">
      <Value>NL</Value>
      <Value>FR</Value>
    </Langue_x0020_du_x0020_fichier>
    <TaxCatchAll xmlns="12cb0234-c0b0-4c53-84af-973ef88e2a02">
      <Value>13</Value>
    </TaxCatchAll>
  </documentManagement>
</p:properties>
</file>

<file path=customXml/itemProps1.xml><?xml version="1.0" encoding="utf-8"?>
<ds:datastoreItem xmlns:ds="http://schemas.openxmlformats.org/officeDocument/2006/customXml" ds:itemID="{2E1A5616-B3FB-4A5B-BD57-E6289F786FEB}">
  <ds:schemaRefs>
    <ds:schemaRef ds:uri="http://schemas.microsoft.com/sharepoint/v3/contenttype/forms"/>
  </ds:schemaRefs>
</ds:datastoreItem>
</file>

<file path=customXml/itemProps2.xml><?xml version="1.0" encoding="utf-8"?>
<ds:datastoreItem xmlns:ds="http://schemas.openxmlformats.org/officeDocument/2006/customXml" ds:itemID="{BC9108A6-F576-4FF6-AD92-6DDCFA157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7d963-24c6-42df-9c60-af0ce4d6be14"/>
    <ds:schemaRef ds:uri="12cb0234-c0b0-4c53-84af-973ef88e2a02"/>
    <ds:schemaRef ds:uri="262a9649-6801-4f9f-aa85-4642c5d45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E7894A-04E7-4B1A-AA21-D663C4164F41}">
  <ds:schemaRefs>
    <ds:schemaRef ds:uri="http://schemas.microsoft.com/office/2006/metadata/properties"/>
    <ds:schemaRef ds:uri="http://schemas.microsoft.com/office/infopath/2007/PartnerControls"/>
    <ds:schemaRef ds:uri="bfa7d963-24c6-42df-9c60-af0ce4d6be14"/>
    <ds:schemaRef ds:uri="12cb0234-c0b0-4c53-84af-973ef88e2a02"/>
  </ds:schemaRefs>
</ds:datastoreItem>
</file>

<file path=docProps/app.xml><?xml version="1.0" encoding="utf-8"?>
<Properties xmlns="http://schemas.openxmlformats.org/officeDocument/2006/extended-properties" xmlns:vt="http://schemas.openxmlformats.org/officeDocument/2006/docPropsVTypes">
  <TotalTime>3159</TotalTime>
  <Words>1449</Words>
  <Application>Microsoft Office PowerPoint</Application>
  <PresentationFormat>Diavoorstelling (16:9)</PresentationFormat>
  <Paragraphs>122</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Aller Light</vt:lpstr>
      <vt:lpstr>Arial</vt:lpstr>
      <vt:lpstr>Calibri</vt:lpstr>
      <vt:lpstr>Courier New</vt:lpstr>
      <vt:lpstr>Thème Office</vt:lpstr>
      <vt:lpstr>PowerPoint-presentatie</vt:lpstr>
      <vt:lpstr>PowerPoint-presentatie</vt:lpstr>
      <vt:lpstr>Toegangstraject tot het beroep van TAXI- en/of LIMOUSINEchauffeur </vt:lpstr>
      <vt:lpstr>Selectieproeven: 2 delen (idem voor TAXI'S en LIMOUSINES)</vt:lpstr>
      <vt:lpstr>Voorbeeld van een situatie voor de situatiebeoordelingstest (SBT)</vt:lpstr>
      <vt:lpstr>SBT: Situatiebeoordelingstest</vt:lpstr>
      <vt:lpstr>Selectieproeven: 2 delen</vt:lpstr>
      <vt:lpstr>Selectieproeven</vt:lpstr>
      <vt:lpstr>Gewestelijke examens: 2 delen </vt:lpstr>
      <vt:lpstr>Inschrijvingen – Gewestelijke examens</vt:lpstr>
      <vt:lpstr>Aflevering van het bekwaamheidscertificaat</vt:lpstr>
      <vt:lpstr>Contacten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BM-FR-NL-PPT</dc:title>
  <dc:creator>Benjamin Harpigny</dc:creator>
  <cp:lastModifiedBy>STEURS Hans</cp:lastModifiedBy>
  <cp:revision>178</cp:revision>
  <cp:lastPrinted>2020-03-03T16:21:53Z</cp:lastPrinted>
  <dcterms:created xsi:type="dcterms:W3CDTF">2013-10-17T10:19:39Z</dcterms:created>
  <dcterms:modified xsi:type="dcterms:W3CDTF">2022-06-20T13:41:48Z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quage spécifique">
    <vt:lpwstr/>
  </property>
  <property fmtid="{D5CDD505-2E9C-101B-9397-08002B2CF9AE}" pid="3" name="ContentTypeId">
    <vt:lpwstr>0x010100DBAA8B00DAA7C7409BC687FC09F57BB400634D51E417A71B45BA5DC9CCA25A192D</vt:lpwstr>
  </property>
  <property fmtid="{D5CDD505-2E9C-101B-9397-08002B2CF9AE}" pid="4" name="Orientation1">
    <vt:lpwstr/>
  </property>
  <property fmtid="{D5CDD505-2E9C-101B-9397-08002B2CF9AE}" pid="5" name="Mot-clé">
    <vt:lpwstr/>
  </property>
  <property fmtid="{D5CDD505-2E9C-101B-9397-08002B2CF9AE}" pid="6" name="Type de document">
    <vt:lpwstr>13;#Template PowerPoint|637b2f20-df0a-4619-9eb8-50d9a2752545</vt:lpwstr>
  </property>
  <property fmtid="{D5CDD505-2E9C-101B-9397-08002B2CF9AE}" pid="7" name="Utilisation1">
    <vt:lpwstr/>
  </property>
  <property fmtid="{D5CDD505-2E9C-101B-9397-08002B2CF9AE}" pid="8" name="Mot_x002d_cl_x00e9_">
    <vt:lpwstr/>
  </property>
  <property fmtid="{D5CDD505-2E9C-101B-9397-08002B2CF9AE}" pid="9" name="Marquage_x0020_sp_x00e9_cifique">
    <vt:lpwstr/>
  </property>
</Properties>
</file>