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78" r:id="rId2"/>
    <p:sldId id="258" r:id="rId3"/>
    <p:sldId id="256" r:id="rId4"/>
    <p:sldId id="260" r:id="rId5"/>
    <p:sldId id="265" r:id="rId6"/>
    <p:sldId id="268" r:id="rId7"/>
    <p:sldId id="266" r:id="rId8"/>
    <p:sldId id="262" r:id="rId9"/>
    <p:sldId id="267" r:id="rId10"/>
    <p:sldId id="273" r:id="rId11"/>
    <p:sldId id="272" r:id="rId12"/>
    <p:sldId id="276" r:id="rId13"/>
    <p:sldId id="263" r:id="rId14"/>
    <p:sldId id="274" r:id="rId15"/>
    <p:sldId id="275" r:id="rId16"/>
    <p:sldId id="277" r:id="rId17"/>
    <p:sldId id="264" r:id="rId18"/>
    <p:sldId id="259" r:id="rId1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CC00"/>
    <a:srgbClr val="00B9E4"/>
    <a:srgbClr val="FBB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4" autoAdjust="0"/>
    <p:restoredTop sz="93091" autoAdjust="0"/>
  </p:normalViewPr>
  <p:slideViewPr>
    <p:cSldViewPr snapToGrid="0">
      <p:cViewPr varScale="1">
        <p:scale>
          <a:sx n="68" d="100"/>
          <a:sy n="68" d="100"/>
        </p:scale>
        <p:origin x="25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67372C-2781-4323-84B0-84C669EBF844}" type="datetimeFigureOut">
              <a:rPr lang="fr-BE" smtClean="0"/>
              <a:t>11-11-20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90621-6AFB-41E3-BDFF-2A2054B5D80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466676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Image parking pour illustrer</a:t>
            </a:r>
            <a:r>
              <a:rPr lang="fr-BE" baseline="0" dirty="0" smtClean="0"/>
              <a:t> pertinence en milieu scolaire (impact)</a:t>
            </a:r>
            <a:endParaRPr lang="fr-BE" dirty="0" smtClean="0"/>
          </a:p>
          <a:p>
            <a:endParaRPr lang="fr-BE" dirty="0" smtClean="0"/>
          </a:p>
          <a:p>
            <a:r>
              <a:rPr lang="fr-B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 stationnement vélo fait partie des éléments-clés : le Bilan 10 ans des Plans de Déplacements Scolaires a mis en évidence une part modale du vélo plus élevée dans les écoles disposant d’un parking vélo. En effet, se rendre à vélo à l’école implique de laisser son vélo stationné plusieurs heures. Pour cela, il est indispensable de disposer </a:t>
            </a:r>
            <a:r>
              <a:rPr lang="fr-BE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d’un espace adapté. La </a:t>
            </a:r>
            <a:r>
              <a:rPr lang="fr-B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sécurisation, mais aussi la facilité d’accès et de circulation, les aspects à prendre en compte sont aussi nombreux que déterminants ! </a:t>
            </a:r>
            <a:r>
              <a:rPr lang="fr-BE" dirty="0" err="1" smtClean="0"/>
              <a:t>offer</a:t>
            </a:r>
            <a:r>
              <a:rPr lang="fr-BE" baseline="0" dirty="0" smtClean="0"/>
              <a:t> « pertinence en milieu scolaire » par impact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90621-6AFB-41E3-BDFF-2A2054B5D800}" type="slidenum">
              <a:rPr lang="fr-BE" smtClean="0"/>
              <a:t>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547089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dirty="0" smtClean="0"/>
              <a:t>Ce document a été rédigé de façon à donner d’abord une vue globale des aspects normatifs et techniques à prendre en considération. Les aspects plus concrets relatifs à mise en œuvre (choix des dispositifs, disposition, partenariats possibles…) sont traités dans un second temps.</a:t>
            </a:r>
          </a:p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90621-6AFB-41E3-BDFF-2A2054B5D800}" type="slidenum">
              <a:rPr lang="fr-BE" smtClean="0"/>
              <a:t>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113877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Enseignants : solutions</a:t>
            </a:r>
            <a:r>
              <a:rPr lang="fr-BE" baseline="0" dirty="0" smtClean="0"/>
              <a:t> autres 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90621-6AFB-41E3-BDFF-2A2054B5D800}" type="slidenum">
              <a:rPr lang="fr-BE" smtClean="0"/>
              <a:t>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505832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Parler</a:t>
            </a:r>
            <a:r>
              <a:rPr lang="fr-BE" baseline="0" dirty="0" smtClean="0"/>
              <a:t> surtout des critères qualitatifs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90621-6AFB-41E3-BDFF-2A2054B5D800}" type="slidenum">
              <a:rPr lang="fr-BE" smtClean="0"/>
              <a:t>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7556366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L’image de l’arceau en U pourrait venir n’importe où, c’est l’une des choses les plus importante à retenir</a:t>
            </a:r>
            <a:r>
              <a:rPr lang="fr-BE" baseline="0" dirty="0" smtClean="0"/>
              <a:t> du guide : l’arceau le plus adapté à tous les types de vélo.</a:t>
            </a:r>
          </a:p>
          <a:p>
            <a:r>
              <a:rPr lang="fr-BE" baseline="0" dirty="0" smtClean="0"/>
              <a:t>Barre transversale permet adaptation aux petits et grands vélos, tous types de cadres…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90621-6AFB-41E3-BDFF-2A2054B5D800}" type="slidenum">
              <a:rPr lang="fr-BE" smtClean="0"/>
              <a:t>11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969380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Pas seulement le parking vélo qui fait que l’on a une part modale vélo importante : actions de sensibilisation,</a:t>
            </a:r>
            <a:r>
              <a:rPr lang="fr-BE" baseline="0" dirty="0" smtClean="0"/>
              <a:t> mise en selle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90621-6AFB-41E3-BDFF-2A2054B5D800}" type="slidenum">
              <a:rPr lang="fr-BE" smtClean="0"/>
              <a:t>13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762096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Fonds</a:t>
            </a:r>
            <a:r>
              <a:rPr lang="fr-BE" baseline="0" dirty="0" smtClean="0"/>
              <a:t> Roi Baudouin a déjà financé des projets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90621-6AFB-41E3-BDFF-2A2054B5D800}" type="slidenum">
              <a:rPr lang="fr-BE" smtClean="0"/>
              <a:t>15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64779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7890D-A59E-4C0E-91A8-CEC17B9C2AAF}" type="datetimeFigureOut">
              <a:rPr lang="fr-FR" smtClean="0"/>
              <a:t>11/11/2020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E6020-3E54-45DE-83CA-21CB4E0C56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9106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7890D-A59E-4C0E-91A8-CEC17B9C2AAF}" type="datetimeFigureOut">
              <a:rPr lang="fr-FR" smtClean="0"/>
              <a:t>11/11/2020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E6020-3E54-45DE-83CA-21CB4E0C56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7198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7890D-A59E-4C0E-91A8-CEC17B9C2AAF}" type="datetimeFigureOut">
              <a:rPr lang="fr-FR" smtClean="0"/>
              <a:t>11/11/2020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E6020-3E54-45DE-83CA-21CB4E0C56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9182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7890D-A59E-4C0E-91A8-CEC17B9C2AAF}" type="datetimeFigureOut">
              <a:rPr lang="fr-FR" smtClean="0"/>
              <a:t>11/11/2020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E6020-3E54-45DE-83CA-21CB4E0C56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748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7890D-A59E-4C0E-91A8-CEC17B9C2AAF}" type="datetimeFigureOut">
              <a:rPr lang="fr-FR" smtClean="0"/>
              <a:t>11/11/2020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E6020-3E54-45DE-83CA-21CB4E0C56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6920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7890D-A59E-4C0E-91A8-CEC17B9C2AAF}" type="datetimeFigureOut">
              <a:rPr lang="fr-FR" smtClean="0"/>
              <a:t>11/11/2020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E6020-3E54-45DE-83CA-21CB4E0C56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8784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7890D-A59E-4C0E-91A8-CEC17B9C2AAF}" type="datetimeFigureOut">
              <a:rPr lang="fr-FR" smtClean="0"/>
              <a:t>11/11/2020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E6020-3E54-45DE-83CA-21CB4E0C56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8466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7890D-A59E-4C0E-91A8-CEC17B9C2AAF}" type="datetimeFigureOut">
              <a:rPr lang="fr-FR" smtClean="0"/>
              <a:t>11/11/2020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E6020-3E54-45DE-83CA-21CB4E0C56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0567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7890D-A59E-4C0E-91A8-CEC17B9C2AAF}" type="datetimeFigureOut">
              <a:rPr lang="fr-FR" smtClean="0"/>
              <a:t>11/11/2020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E6020-3E54-45DE-83CA-21CB4E0C56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4628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7890D-A59E-4C0E-91A8-CEC17B9C2AAF}" type="datetimeFigureOut">
              <a:rPr lang="fr-FR" smtClean="0"/>
              <a:t>11/11/2020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E6020-3E54-45DE-83CA-21CB4E0C56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9008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7890D-A59E-4C0E-91A8-CEC17B9C2AAF}" type="datetimeFigureOut">
              <a:rPr lang="fr-FR" smtClean="0"/>
              <a:t>11/11/2020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E6020-3E54-45DE-83CA-21CB4E0C56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1388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C7890D-A59E-4C0E-91A8-CEC17B9C2AAF}" type="datetimeFigureOut">
              <a:rPr lang="fr-FR" smtClean="0"/>
              <a:t>11/11/2020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2E6020-3E54-45DE-83CA-21CB4E0C56B8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6486123"/>
            <a:ext cx="12192000" cy="372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223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mailto:pds@sprb.brussels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060" y="0"/>
            <a:ext cx="10283483" cy="6874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808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33993" y="285111"/>
            <a:ext cx="10086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BE" sz="2800" b="1" cap="small" dirty="0" smtClean="0">
                <a:solidFill>
                  <a:srgbClr val="00B9E4"/>
                </a:solidFill>
              </a:rPr>
              <a:t>Concrètement, sur le terrain ?</a:t>
            </a:r>
            <a:endParaRPr lang="fr-FR" sz="2800" b="1" cap="small" dirty="0">
              <a:solidFill>
                <a:srgbClr val="00B9E4"/>
              </a:solidFill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7" r="2321"/>
          <a:stretch/>
        </p:blipFill>
        <p:spPr>
          <a:xfrm>
            <a:off x="826490" y="1929124"/>
            <a:ext cx="5999018" cy="3515711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996053" y="1929124"/>
            <a:ext cx="4687613" cy="3515711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739075" y="5444835"/>
            <a:ext cx="31994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b="1" dirty="0" smtClean="0"/>
              <a:t>Sacré-Cœur de Jette</a:t>
            </a:r>
            <a:endParaRPr lang="fr-BE" sz="1400" b="1" dirty="0"/>
          </a:p>
        </p:txBody>
      </p:sp>
      <p:sp>
        <p:nvSpPr>
          <p:cNvPr id="2" name="Rectangle à coins arrondis 1"/>
          <p:cNvSpPr/>
          <p:nvPr/>
        </p:nvSpPr>
        <p:spPr>
          <a:xfrm>
            <a:off x="4673266" y="2064327"/>
            <a:ext cx="1953491" cy="571628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Fermé, système de clé</a:t>
            </a:r>
            <a:endParaRPr lang="fr-BE" sz="1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9496787" y="2064327"/>
            <a:ext cx="1953491" cy="571628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Arceaux en U avec barre transversale</a:t>
            </a:r>
            <a:endParaRPr lang="fr-BE" sz="1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5943108" y="4668202"/>
            <a:ext cx="2105890" cy="1823669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Propreté</a:t>
            </a:r>
          </a:p>
          <a:p>
            <a:pPr algn="ctr"/>
            <a:r>
              <a:rPr lang="fr-BE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Lumière</a:t>
            </a:r>
          </a:p>
          <a:p>
            <a:pPr algn="ctr"/>
            <a:r>
              <a:rPr lang="fr-BE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Environnement sonore</a:t>
            </a:r>
          </a:p>
          <a:p>
            <a:pPr algn="ctr"/>
            <a:r>
              <a:rPr lang="fr-BE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Architecture</a:t>
            </a:r>
          </a:p>
          <a:p>
            <a:pPr algn="ctr"/>
            <a:r>
              <a:rPr lang="fr-BE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Choix des couleurs et des matériaux</a:t>
            </a:r>
          </a:p>
          <a:p>
            <a:pPr algn="ctr"/>
            <a:r>
              <a:rPr lang="fr-BE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…</a:t>
            </a:r>
            <a:endParaRPr lang="fr-BE" sz="1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739075" y="1394267"/>
            <a:ext cx="41377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smtClean="0">
                <a:solidFill>
                  <a:schemeClr val="accent5">
                    <a:lumMod val="50000"/>
                  </a:schemeClr>
                </a:solidFill>
              </a:rPr>
              <a:t>Sécurité et attractivité</a:t>
            </a:r>
            <a:endParaRPr lang="fr-FR" sz="2000" dirty="0" smtClean="0"/>
          </a:p>
        </p:txBody>
      </p:sp>
      <p:sp>
        <p:nvSpPr>
          <p:cNvPr id="13" name="ZoneTexte 12"/>
          <p:cNvSpPr txBox="1"/>
          <p:nvPr/>
        </p:nvSpPr>
        <p:spPr>
          <a:xfrm>
            <a:off x="433993" y="695029"/>
            <a:ext cx="10086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BE" sz="2400" b="1" cap="small" dirty="0" smtClean="0">
                <a:solidFill>
                  <a:schemeClr val="accent1">
                    <a:lumMod val="50000"/>
                  </a:schemeClr>
                </a:solidFill>
              </a:rPr>
              <a:t>Aspects qualitatifs</a:t>
            </a:r>
            <a:endParaRPr lang="fr-FR" sz="2400" b="1" cap="small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227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e 11"/>
          <p:cNvGrpSpPr/>
          <p:nvPr/>
        </p:nvGrpSpPr>
        <p:grpSpPr>
          <a:xfrm>
            <a:off x="4717203" y="3671670"/>
            <a:ext cx="4243465" cy="2833235"/>
            <a:chOff x="4478051" y="3573194"/>
            <a:chExt cx="4243465" cy="2833235"/>
          </a:xfrm>
        </p:grpSpPr>
        <p:pic>
          <p:nvPicPr>
            <p:cNvPr id="3" name="Image 2"/>
            <p:cNvPicPr>
              <a:picLocks noChangeAspect="1"/>
            </p:cNvPicPr>
            <p:nvPr/>
          </p:nvPicPr>
          <p:blipFill rotWithShape="1">
            <a:blip r:embed="rId3"/>
            <a:srcRect t="4953"/>
            <a:stretch/>
          </p:blipFill>
          <p:spPr>
            <a:xfrm>
              <a:off x="4478051" y="3573194"/>
              <a:ext cx="4243465" cy="2817776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6831886" y="5894363"/>
              <a:ext cx="877209" cy="5120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</p:grpSp>
      <p:sp>
        <p:nvSpPr>
          <p:cNvPr id="4" name="ZoneTexte 3"/>
          <p:cNvSpPr txBox="1"/>
          <p:nvPr/>
        </p:nvSpPr>
        <p:spPr>
          <a:xfrm>
            <a:off x="433993" y="285111"/>
            <a:ext cx="10086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BE" sz="2800" b="1" cap="small" dirty="0" smtClean="0">
                <a:solidFill>
                  <a:srgbClr val="00B9E4"/>
                </a:solidFill>
              </a:rPr>
              <a:t>Concrètement, sur le terrain ?</a:t>
            </a:r>
            <a:endParaRPr lang="fr-FR" sz="2800" b="1" cap="small" dirty="0">
              <a:solidFill>
                <a:srgbClr val="00B9E4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5893004" y="1268630"/>
            <a:ext cx="26436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smtClean="0">
                <a:solidFill>
                  <a:schemeClr val="accent5">
                    <a:lumMod val="50000"/>
                  </a:schemeClr>
                </a:solidFill>
              </a:rPr>
              <a:t>Confort</a:t>
            </a:r>
            <a:endParaRPr lang="fr-FR" sz="2000" dirty="0" smtClean="0"/>
          </a:p>
        </p:txBody>
      </p:sp>
      <p:sp>
        <p:nvSpPr>
          <p:cNvPr id="6" name="ZoneTexte 5"/>
          <p:cNvSpPr txBox="1"/>
          <p:nvPr/>
        </p:nvSpPr>
        <p:spPr>
          <a:xfrm>
            <a:off x="739075" y="1394266"/>
            <a:ext cx="31263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smtClean="0">
                <a:solidFill>
                  <a:schemeClr val="accent5">
                    <a:lumMod val="50000"/>
                  </a:schemeClr>
                </a:solidFill>
              </a:rPr>
              <a:t>Accessibilité aux différentes catégories d’</a:t>
            </a:r>
            <a:r>
              <a:rPr lang="fr-FR" sz="2000" b="1" dirty="0" err="1" smtClean="0">
                <a:solidFill>
                  <a:schemeClr val="accent5">
                    <a:lumMod val="50000"/>
                  </a:schemeClr>
                </a:solidFill>
              </a:rPr>
              <a:t>usagers.ères</a:t>
            </a:r>
            <a:endParaRPr lang="fr-FR" sz="2000" dirty="0" smtClean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9890" y="1397526"/>
            <a:ext cx="3021565" cy="5008903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265" y="2222266"/>
            <a:ext cx="4776113" cy="3843838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5866886" y="1711559"/>
            <a:ext cx="326773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dirty="0" smtClean="0"/>
              <a:t>Absence d’obstacle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dirty="0" smtClean="0"/>
              <a:t>Protection des intempéries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dirty="0" smtClean="0"/>
              <a:t>Stabilité du revêtement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dirty="0" smtClean="0"/>
              <a:t>Espaces de circulation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dirty="0" smtClean="0"/>
              <a:t>Espaces de rangement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8897346" y="6066104"/>
            <a:ext cx="3416087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BE" sz="1400" i="1" dirty="0" smtClean="0"/>
              <a:t>Etagère pour </a:t>
            </a:r>
            <a:r>
              <a:rPr lang="fr-BE" sz="1400" i="1" dirty="0" err="1" smtClean="0"/>
              <a:t>skates-boards</a:t>
            </a:r>
            <a:r>
              <a:rPr lang="fr-BE" sz="1400" i="1" dirty="0"/>
              <a:t> </a:t>
            </a:r>
            <a:r>
              <a:rPr lang="fr-BE" sz="1400" i="1" dirty="0" smtClean="0"/>
              <a:t>(</a:t>
            </a:r>
            <a:r>
              <a:rPr lang="fr-BE" sz="1400" i="1" dirty="0" err="1" smtClean="0"/>
              <a:t>Athenum</a:t>
            </a:r>
            <a:r>
              <a:rPr lang="fr-BE" sz="1400" i="1" dirty="0" smtClean="0"/>
              <a:t> Brussel)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433993" y="695029"/>
            <a:ext cx="10086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BE" sz="2400" b="1" cap="small" dirty="0" smtClean="0">
                <a:solidFill>
                  <a:schemeClr val="accent1">
                    <a:lumMod val="50000"/>
                  </a:schemeClr>
                </a:solidFill>
              </a:rPr>
              <a:t>Aspects qualitatifs</a:t>
            </a:r>
            <a:endParaRPr lang="fr-FR" sz="2400" b="1" cap="small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23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33993" y="285111"/>
            <a:ext cx="10086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BE" sz="2800" b="1" cap="small" dirty="0" smtClean="0">
                <a:solidFill>
                  <a:srgbClr val="00B9E4"/>
                </a:solidFill>
              </a:rPr>
              <a:t>Concrètement, sur le terrain ?</a:t>
            </a:r>
            <a:endParaRPr lang="fr-FR" sz="2800" b="1" cap="small" dirty="0">
              <a:solidFill>
                <a:srgbClr val="00B9E4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33993" y="695029"/>
            <a:ext cx="10086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BE" sz="2400" b="1" cap="small" dirty="0" smtClean="0">
                <a:solidFill>
                  <a:schemeClr val="accent1">
                    <a:lumMod val="50000"/>
                  </a:schemeClr>
                </a:solidFill>
              </a:rPr>
              <a:t>Aspects qualitatifs</a:t>
            </a:r>
            <a:endParaRPr lang="fr-FR" sz="2400" b="1" cap="small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739075" y="1394266"/>
            <a:ext cx="51271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smtClean="0">
                <a:solidFill>
                  <a:schemeClr val="accent5">
                    <a:lumMod val="50000"/>
                  </a:schemeClr>
                </a:solidFill>
              </a:rPr>
              <a:t>Pas assez de place ?</a:t>
            </a:r>
            <a:endParaRPr lang="fr-FR" sz="2000" dirty="0" smtClean="0"/>
          </a:p>
        </p:txBody>
      </p:sp>
      <p:pic>
        <p:nvPicPr>
          <p:cNvPr id="8" name="Image 7"/>
          <p:cNvPicPr/>
          <p:nvPr/>
        </p:nvPicPr>
        <p:blipFill>
          <a:blip r:embed="rId2"/>
          <a:stretch>
            <a:fillRect/>
          </a:stretch>
        </p:blipFill>
        <p:spPr>
          <a:xfrm>
            <a:off x="105508" y="1794376"/>
            <a:ext cx="5760720" cy="4629150"/>
          </a:xfrm>
          <a:prstGeom prst="rect">
            <a:avLst/>
          </a:prstGeom>
        </p:spPr>
      </p:pic>
      <p:pic>
        <p:nvPicPr>
          <p:cNvPr id="9" name="Image 8" descr="Z:\WD_RD_PV\PROJETS\2019_RBC_Guide pk Ecoles\TRAVAIL\PHOTOS\SFX Bruges\IMG_406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089" y="2619668"/>
            <a:ext cx="3244850" cy="2434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 9" descr="Z:\WD_RD_PV\DOCUMENTATION\Stationnement vélo Parking vélos\Fietsparkeercongres 2019\IMG_0492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01" t="20834" r="7300"/>
          <a:stretch/>
        </p:blipFill>
        <p:spPr bwMode="auto">
          <a:xfrm rot="5400000">
            <a:off x="9004908" y="2088169"/>
            <a:ext cx="3409982" cy="252219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1" name="Groupe 10"/>
          <p:cNvGrpSpPr/>
          <p:nvPr/>
        </p:nvGrpSpPr>
        <p:grpSpPr>
          <a:xfrm>
            <a:off x="5964704" y="1446013"/>
            <a:ext cx="6104770" cy="4321387"/>
            <a:chOff x="5964704" y="1446013"/>
            <a:chExt cx="6104770" cy="4321387"/>
          </a:xfrm>
        </p:grpSpPr>
        <p:sp>
          <p:nvSpPr>
            <p:cNvPr id="2" name="Rectangle à coins arrondis 1"/>
            <p:cNvSpPr/>
            <p:nvPr/>
          </p:nvSpPr>
          <p:spPr>
            <a:xfrm>
              <a:off x="5964704" y="1446013"/>
              <a:ext cx="6104770" cy="3801236"/>
            </a:xfrm>
            <a:prstGeom prst="roundRect">
              <a:avLst>
                <a:gd name="adj" fmla="val 6071"/>
              </a:avLst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3" name="ZoneTexte 2"/>
            <p:cNvSpPr txBox="1"/>
            <p:nvPr/>
          </p:nvSpPr>
          <p:spPr>
            <a:xfrm>
              <a:off x="7324916" y="5305735"/>
              <a:ext cx="361163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BE" sz="2400" b="1" dirty="0" smtClean="0">
                  <a:solidFill>
                    <a:srgbClr val="FF0000"/>
                  </a:solidFill>
                </a:rPr>
                <a:t>A l’usage des enseignants !</a:t>
              </a:r>
              <a:endParaRPr lang="fr-BE" sz="24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45910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047948" y="1376312"/>
            <a:ext cx="10086680" cy="612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433993" y="285111"/>
            <a:ext cx="10086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BE" sz="2800" b="1" cap="small" dirty="0" smtClean="0">
                <a:solidFill>
                  <a:srgbClr val="00B9E4"/>
                </a:solidFill>
              </a:rPr>
              <a:t>Stratégie d’ensemble et acteurs</a:t>
            </a:r>
            <a:endParaRPr lang="fr-FR" sz="2800" b="1" cap="small" dirty="0">
              <a:solidFill>
                <a:srgbClr val="00B9E4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892137" y="1482628"/>
            <a:ext cx="539067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b="1" dirty="0" smtClean="0">
                <a:solidFill>
                  <a:schemeClr val="accent5">
                    <a:lumMod val="50000"/>
                  </a:schemeClr>
                </a:solidFill>
              </a:rPr>
              <a:t>Concevoir une stratégie </a:t>
            </a:r>
            <a:r>
              <a:rPr lang="fr-BE" sz="2000" b="1" dirty="0">
                <a:solidFill>
                  <a:schemeClr val="accent5">
                    <a:lumMod val="50000"/>
                  </a:schemeClr>
                </a:solidFill>
              </a:rPr>
              <a:t>mobilité </a:t>
            </a:r>
            <a:r>
              <a:rPr lang="fr-BE" sz="2000" b="1" dirty="0" smtClean="0">
                <a:solidFill>
                  <a:schemeClr val="accent5">
                    <a:lumMod val="50000"/>
                  </a:schemeClr>
                </a:solidFill>
              </a:rPr>
              <a:t>globale</a:t>
            </a:r>
            <a:endParaRPr lang="fr-BE" sz="2000" dirty="0" smtClean="0"/>
          </a:p>
          <a:p>
            <a:endParaRPr lang="fr-BE" sz="2000" dirty="0"/>
          </a:p>
          <a:p>
            <a:endParaRPr lang="fr-BE" sz="2000" dirty="0" smtClean="0"/>
          </a:p>
          <a:p>
            <a:endParaRPr lang="fr-BE" sz="2000" dirty="0" smtClean="0"/>
          </a:p>
          <a:p>
            <a:endParaRPr lang="fr-BE" sz="2000" dirty="0"/>
          </a:p>
          <a:p>
            <a:endParaRPr lang="fr-BE" sz="2000" dirty="0" smtClean="0"/>
          </a:p>
          <a:p>
            <a:endParaRPr lang="fr-BE" sz="2000" dirty="0" smtClean="0"/>
          </a:p>
          <a:p>
            <a:endParaRPr lang="fr-BE" sz="2000" dirty="0"/>
          </a:p>
          <a:p>
            <a:endParaRPr lang="fr-BE" sz="2000" dirty="0" smtClean="0"/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BE" sz="2000" dirty="0" smtClean="0"/>
              <a:t>Objectifs : réduire la part modale de la voiture individuelle et encourager l’usage du vélo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BE" sz="2000" dirty="0"/>
              <a:t>Actions de sensibilisation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BE" sz="2000" dirty="0" smtClean="0"/>
              <a:t>Actions de mise en selle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BE" sz="2000" dirty="0" smtClean="0"/>
              <a:t>…</a:t>
            </a:r>
            <a:r>
              <a:rPr lang="fr-BE" sz="20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fr-BE" sz="2000" dirty="0"/>
          </a:p>
          <a:p>
            <a:endParaRPr lang="fr-BE" sz="2000" dirty="0" smtClean="0"/>
          </a:p>
        </p:txBody>
      </p:sp>
      <p:sp>
        <p:nvSpPr>
          <p:cNvPr id="6" name="ZoneTexte 5"/>
          <p:cNvSpPr txBox="1"/>
          <p:nvPr/>
        </p:nvSpPr>
        <p:spPr>
          <a:xfrm>
            <a:off x="433993" y="695029"/>
            <a:ext cx="10086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BE" sz="2400" b="1" cap="small" dirty="0" smtClean="0">
                <a:solidFill>
                  <a:schemeClr val="accent1">
                    <a:lumMod val="50000"/>
                  </a:schemeClr>
                </a:solidFill>
              </a:rPr>
              <a:t>A l’échelle de l’établissement</a:t>
            </a:r>
            <a:endParaRPr lang="fr-FR" sz="2400" b="1" cap="small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799" y="2670372"/>
            <a:ext cx="2358929" cy="1320635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6091288" y="1482628"/>
            <a:ext cx="5390676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b="1" dirty="0" smtClean="0">
                <a:solidFill>
                  <a:schemeClr val="accent5">
                    <a:lumMod val="50000"/>
                  </a:schemeClr>
                </a:solidFill>
              </a:rPr>
              <a:t>Impliquer </a:t>
            </a:r>
            <a:r>
              <a:rPr lang="fr-BE" sz="2000" b="1" dirty="0">
                <a:solidFill>
                  <a:schemeClr val="accent5">
                    <a:lumMod val="50000"/>
                  </a:schemeClr>
                </a:solidFill>
              </a:rPr>
              <a:t>élèves, enseignants, parents</a:t>
            </a:r>
          </a:p>
          <a:p>
            <a:pPr marL="800100" lvl="1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BE" sz="2000" dirty="0" smtClean="0"/>
              <a:t>Informer, sensibiliser, et remercier !</a:t>
            </a:r>
          </a:p>
          <a:p>
            <a:pPr marL="800100" lvl="1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BE" sz="2000" dirty="0" smtClean="0"/>
              <a:t>Associations de parents d’élèves</a:t>
            </a:r>
          </a:p>
          <a:p>
            <a:pPr marL="800100" lvl="1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BE" sz="2000" dirty="0" smtClean="0"/>
              <a:t>Groupes de travail thématiques…</a:t>
            </a:r>
          </a:p>
          <a:p>
            <a:endParaRPr lang="fr-BE" sz="2000" dirty="0"/>
          </a:p>
          <a:p>
            <a:endParaRPr lang="fr-BE" sz="2000" dirty="0" smtClean="0"/>
          </a:p>
        </p:txBody>
      </p:sp>
      <p:pic>
        <p:nvPicPr>
          <p:cNvPr id="1028" name="Picture 4" descr="Bike Experienc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91"/>
          <a:stretch/>
        </p:blipFill>
        <p:spPr bwMode="auto">
          <a:xfrm>
            <a:off x="7297167" y="3796081"/>
            <a:ext cx="4719227" cy="2649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 10" descr="C:\Users\Emilie\AppData\Local\Temp\image003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948" y="1934665"/>
            <a:ext cx="3689883" cy="21505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26220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433993" y="285111"/>
            <a:ext cx="10086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BE" sz="2800" b="1" cap="small" dirty="0" smtClean="0">
                <a:solidFill>
                  <a:srgbClr val="00B9E4"/>
                </a:solidFill>
              </a:rPr>
              <a:t>Stratégie d’ensemble et acteurs</a:t>
            </a:r>
            <a:endParaRPr lang="fr-FR" sz="2800" b="1" cap="small" dirty="0">
              <a:solidFill>
                <a:srgbClr val="00B9E4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433993" y="695029"/>
            <a:ext cx="10086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BE" sz="2400" b="1" cap="small" dirty="0" smtClean="0">
                <a:solidFill>
                  <a:schemeClr val="accent1">
                    <a:lumMod val="50000"/>
                  </a:schemeClr>
                </a:solidFill>
              </a:rPr>
              <a:t>A l’échelle du quartier</a:t>
            </a:r>
            <a:endParaRPr lang="fr-FR" sz="2400" b="1" cap="small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892137" y="1482628"/>
            <a:ext cx="53906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b="1" dirty="0" smtClean="0">
                <a:solidFill>
                  <a:schemeClr val="accent5">
                    <a:lumMod val="50000"/>
                  </a:schemeClr>
                </a:solidFill>
              </a:rPr>
              <a:t>Chercher à développer des synergies</a:t>
            </a:r>
            <a:endParaRPr lang="fr-BE" sz="2000" dirty="0" smtClean="0"/>
          </a:p>
        </p:txBody>
      </p:sp>
      <p:grpSp>
        <p:nvGrpSpPr>
          <p:cNvPr id="11" name="Groupe 10"/>
          <p:cNvGrpSpPr/>
          <p:nvPr/>
        </p:nvGrpSpPr>
        <p:grpSpPr>
          <a:xfrm>
            <a:off x="7457156" y="3219664"/>
            <a:ext cx="4990202" cy="2915666"/>
            <a:chOff x="8229600" y="4012389"/>
            <a:chExt cx="4251460" cy="2484035"/>
          </a:xfrm>
        </p:grpSpPr>
        <p:sp>
          <p:nvSpPr>
            <p:cNvPr id="12" name="ZoneTexte 11"/>
            <p:cNvSpPr txBox="1"/>
            <p:nvPr/>
          </p:nvSpPr>
          <p:spPr>
            <a:xfrm>
              <a:off x="8348682" y="4251366"/>
              <a:ext cx="379102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sz="1200" i="1" dirty="0">
                  <a:solidFill>
                    <a:schemeClr val="accent3">
                      <a:lumMod val="75000"/>
                    </a:schemeClr>
                  </a:solidFill>
                </a:rPr>
                <a:t>Parc du Foyer </a:t>
              </a:r>
              <a:r>
                <a:rPr lang="fr-BE" sz="1200" i="1" dirty="0" err="1">
                  <a:solidFill>
                    <a:schemeClr val="accent3">
                      <a:lumMod val="75000"/>
                    </a:schemeClr>
                  </a:solidFill>
                </a:rPr>
                <a:t>Anderlechtois</a:t>
              </a:r>
              <a:r>
                <a:rPr lang="fr-BE" sz="1200" i="1" dirty="0">
                  <a:solidFill>
                    <a:schemeClr val="accent3">
                      <a:lumMod val="75000"/>
                    </a:schemeClr>
                  </a:solidFill>
                </a:rPr>
                <a:t> rue des Goujons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8229600" y="5587920"/>
              <a:ext cx="1041400" cy="373143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0908924" y="4155222"/>
              <a:ext cx="1110798" cy="373143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0972048" y="6094067"/>
              <a:ext cx="1041400" cy="270210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grpSp>
          <p:nvGrpSpPr>
            <p:cNvPr id="16" name="Groupe 15"/>
            <p:cNvGrpSpPr/>
            <p:nvPr/>
          </p:nvGrpSpPr>
          <p:grpSpPr>
            <a:xfrm>
              <a:off x="8229600" y="4012389"/>
              <a:ext cx="4251460" cy="2484035"/>
              <a:chOff x="8229600" y="4012389"/>
              <a:chExt cx="4251460" cy="2484035"/>
            </a:xfrm>
          </p:grpSpPr>
          <p:pic>
            <p:nvPicPr>
              <p:cNvPr id="17" name="Image 16"/>
              <p:cNvPicPr>
                <a:picLocks noChangeAspect="1"/>
              </p:cNvPicPr>
              <p:nvPr/>
            </p:nvPicPr>
            <p:blipFill rotWithShape="1">
              <a:blip r:embed="rId2"/>
              <a:srcRect l="11323" r="3994"/>
              <a:stretch/>
            </p:blipFill>
            <p:spPr>
              <a:xfrm rot="5400000">
                <a:off x="8882952" y="3365307"/>
                <a:ext cx="2483418" cy="3777582"/>
              </a:xfrm>
              <a:prstGeom prst="rect">
                <a:avLst/>
              </a:prstGeom>
            </p:spPr>
          </p:pic>
          <p:sp>
            <p:nvSpPr>
              <p:cNvPr id="18" name="Forme libre 17"/>
              <p:cNvSpPr/>
              <p:nvPr/>
            </p:nvSpPr>
            <p:spPr>
              <a:xfrm>
                <a:off x="8229600" y="4014651"/>
                <a:ext cx="3091543" cy="1541418"/>
              </a:xfrm>
              <a:custGeom>
                <a:avLst/>
                <a:gdLst>
                  <a:gd name="connsiteX0" fmla="*/ 827314 w 3091543"/>
                  <a:gd name="connsiteY0" fmla="*/ 0 h 1541418"/>
                  <a:gd name="connsiteX1" fmla="*/ 0 w 3091543"/>
                  <a:gd name="connsiteY1" fmla="*/ 339635 h 1541418"/>
                  <a:gd name="connsiteX2" fmla="*/ 0 w 3091543"/>
                  <a:gd name="connsiteY2" fmla="*/ 670560 h 1541418"/>
                  <a:gd name="connsiteX3" fmla="*/ 2151017 w 3091543"/>
                  <a:gd name="connsiteY3" fmla="*/ 1236618 h 1541418"/>
                  <a:gd name="connsiteX4" fmla="*/ 2455817 w 3091543"/>
                  <a:gd name="connsiteY4" fmla="*/ 1341120 h 1541418"/>
                  <a:gd name="connsiteX5" fmla="*/ 2908663 w 3091543"/>
                  <a:gd name="connsiteY5" fmla="*/ 1541418 h 1541418"/>
                  <a:gd name="connsiteX6" fmla="*/ 3091543 w 3091543"/>
                  <a:gd name="connsiteY6" fmla="*/ 1062446 h 1541418"/>
                  <a:gd name="connsiteX7" fmla="*/ 2847703 w 3091543"/>
                  <a:gd name="connsiteY7" fmla="*/ 975360 h 1541418"/>
                  <a:gd name="connsiteX8" fmla="*/ 2682240 w 3091543"/>
                  <a:gd name="connsiteY8" fmla="*/ 853440 h 1541418"/>
                  <a:gd name="connsiteX9" fmla="*/ 2656114 w 3091543"/>
                  <a:gd name="connsiteY9" fmla="*/ 792480 h 1541418"/>
                  <a:gd name="connsiteX10" fmla="*/ 2682240 w 3091543"/>
                  <a:gd name="connsiteY10" fmla="*/ 661852 h 1541418"/>
                  <a:gd name="connsiteX11" fmla="*/ 2333897 w 3091543"/>
                  <a:gd name="connsiteY11" fmla="*/ 26126 h 1541418"/>
                  <a:gd name="connsiteX12" fmla="*/ 827314 w 3091543"/>
                  <a:gd name="connsiteY12" fmla="*/ 0 h 1541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91543" h="1541418">
                    <a:moveTo>
                      <a:pt x="827314" y="0"/>
                    </a:moveTo>
                    <a:lnTo>
                      <a:pt x="0" y="339635"/>
                    </a:lnTo>
                    <a:lnTo>
                      <a:pt x="0" y="670560"/>
                    </a:lnTo>
                    <a:lnTo>
                      <a:pt x="2151017" y="1236618"/>
                    </a:lnTo>
                    <a:lnTo>
                      <a:pt x="2455817" y="1341120"/>
                    </a:lnTo>
                    <a:lnTo>
                      <a:pt x="2908663" y="1541418"/>
                    </a:lnTo>
                    <a:lnTo>
                      <a:pt x="3091543" y="1062446"/>
                    </a:lnTo>
                    <a:lnTo>
                      <a:pt x="2847703" y="975360"/>
                    </a:lnTo>
                    <a:lnTo>
                      <a:pt x="2682240" y="853440"/>
                    </a:lnTo>
                    <a:lnTo>
                      <a:pt x="2656114" y="792480"/>
                    </a:lnTo>
                    <a:lnTo>
                      <a:pt x="2682240" y="661852"/>
                    </a:lnTo>
                    <a:lnTo>
                      <a:pt x="2333897" y="26126"/>
                    </a:lnTo>
                    <a:lnTo>
                      <a:pt x="827314" y="0"/>
                    </a:lnTo>
                    <a:close/>
                  </a:path>
                </a:pathLst>
              </a:custGeom>
              <a:noFill/>
              <a:ln w="38100">
                <a:solidFill>
                  <a:schemeClr val="accent6">
                    <a:lumMod val="75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/>
              </a:p>
            </p:txBody>
          </p:sp>
          <p:sp>
            <p:nvSpPr>
              <p:cNvPr id="19" name="Forme libre 18"/>
              <p:cNvSpPr/>
              <p:nvPr/>
            </p:nvSpPr>
            <p:spPr>
              <a:xfrm>
                <a:off x="9431383" y="5338354"/>
                <a:ext cx="1219200" cy="1071155"/>
              </a:xfrm>
              <a:custGeom>
                <a:avLst/>
                <a:gdLst>
                  <a:gd name="connsiteX0" fmla="*/ 252548 w 1219200"/>
                  <a:gd name="connsiteY0" fmla="*/ 0 h 1071155"/>
                  <a:gd name="connsiteX1" fmla="*/ 217714 w 1219200"/>
                  <a:gd name="connsiteY1" fmla="*/ 304800 h 1071155"/>
                  <a:gd name="connsiteX2" fmla="*/ 0 w 1219200"/>
                  <a:gd name="connsiteY2" fmla="*/ 513806 h 1071155"/>
                  <a:gd name="connsiteX3" fmla="*/ 531223 w 1219200"/>
                  <a:gd name="connsiteY3" fmla="*/ 1071155 h 1071155"/>
                  <a:gd name="connsiteX4" fmla="*/ 1140823 w 1219200"/>
                  <a:gd name="connsiteY4" fmla="*/ 487680 h 1071155"/>
                  <a:gd name="connsiteX5" fmla="*/ 1219200 w 1219200"/>
                  <a:gd name="connsiteY5" fmla="*/ 261257 h 1071155"/>
                  <a:gd name="connsiteX6" fmla="*/ 957943 w 1219200"/>
                  <a:gd name="connsiteY6" fmla="*/ 148046 h 1071155"/>
                  <a:gd name="connsiteX7" fmla="*/ 252548 w 1219200"/>
                  <a:gd name="connsiteY7" fmla="*/ 0 h 1071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19200" h="1071155">
                    <a:moveTo>
                      <a:pt x="252548" y="0"/>
                    </a:moveTo>
                    <a:lnTo>
                      <a:pt x="217714" y="304800"/>
                    </a:lnTo>
                    <a:lnTo>
                      <a:pt x="0" y="513806"/>
                    </a:lnTo>
                    <a:lnTo>
                      <a:pt x="531223" y="1071155"/>
                    </a:lnTo>
                    <a:lnTo>
                      <a:pt x="1140823" y="487680"/>
                    </a:lnTo>
                    <a:lnTo>
                      <a:pt x="1219200" y="261257"/>
                    </a:lnTo>
                    <a:lnTo>
                      <a:pt x="957943" y="148046"/>
                    </a:lnTo>
                    <a:lnTo>
                      <a:pt x="252548" y="0"/>
                    </a:lnTo>
                    <a:close/>
                  </a:path>
                </a:pathLst>
              </a:custGeom>
              <a:noFill/>
              <a:ln w="28575">
                <a:solidFill>
                  <a:schemeClr val="accent2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/>
              </a:p>
            </p:txBody>
          </p:sp>
          <p:sp>
            <p:nvSpPr>
              <p:cNvPr id="20" name="Forme libre 19"/>
              <p:cNvSpPr/>
              <p:nvPr/>
            </p:nvSpPr>
            <p:spPr>
              <a:xfrm>
                <a:off x="9980706" y="5588000"/>
                <a:ext cx="1296894" cy="908424"/>
              </a:xfrm>
              <a:custGeom>
                <a:avLst/>
                <a:gdLst>
                  <a:gd name="connsiteX0" fmla="*/ 681318 w 1296894"/>
                  <a:gd name="connsiteY0" fmla="*/ 0 h 908424"/>
                  <a:gd name="connsiteX1" fmla="*/ 1296894 w 1296894"/>
                  <a:gd name="connsiteY1" fmla="*/ 256988 h 908424"/>
                  <a:gd name="connsiteX2" fmla="*/ 1189318 w 1296894"/>
                  <a:gd name="connsiteY2" fmla="*/ 567765 h 908424"/>
                  <a:gd name="connsiteX3" fmla="*/ 711200 w 1296894"/>
                  <a:gd name="connsiteY3" fmla="*/ 681318 h 908424"/>
                  <a:gd name="connsiteX4" fmla="*/ 490070 w 1296894"/>
                  <a:gd name="connsiteY4" fmla="*/ 908424 h 908424"/>
                  <a:gd name="connsiteX5" fmla="*/ 47812 w 1296894"/>
                  <a:gd name="connsiteY5" fmla="*/ 908424 h 908424"/>
                  <a:gd name="connsiteX6" fmla="*/ 0 w 1296894"/>
                  <a:gd name="connsiteY6" fmla="*/ 818776 h 908424"/>
                  <a:gd name="connsiteX7" fmla="*/ 585694 w 1296894"/>
                  <a:gd name="connsiteY7" fmla="*/ 262965 h 908424"/>
                  <a:gd name="connsiteX8" fmla="*/ 681318 w 1296894"/>
                  <a:gd name="connsiteY8" fmla="*/ 0 h 9084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96894" h="908424">
                    <a:moveTo>
                      <a:pt x="681318" y="0"/>
                    </a:moveTo>
                    <a:lnTo>
                      <a:pt x="1296894" y="256988"/>
                    </a:lnTo>
                    <a:lnTo>
                      <a:pt x="1189318" y="567765"/>
                    </a:lnTo>
                    <a:lnTo>
                      <a:pt x="711200" y="681318"/>
                    </a:lnTo>
                    <a:lnTo>
                      <a:pt x="490070" y="908424"/>
                    </a:lnTo>
                    <a:lnTo>
                      <a:pt x="47812" y="908424"/>
                    </a:lnTo>
                    <a:lnTo>
                      <a:pt x="0" y="818776"/>
                    </a:lnTo>
                    <a:lnTo>
                      <a:pt x="585694" y="262965"/>
                    </a:lnTo>
                    <a:lnTo>
                      <a:pt x="681318" y="0"/>
                    </a:lnTo>
                    <a:close/>
                  </a:path>
                </a:pathLst>
              </a:custGeom>
              <a:noFill/>
              <a:ln w="28575">
                <a:solidFill>
                  <a:schemeClr val="accent4">
                    <a:lumMod val="75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/>
              </a:p>
            </p:txBody>
          </p:sp>
          <p:sp>
            <p:nvSpPr>
              <p:cNvPr id="21" name="ZoneTexte 20"/>
              <p:cNvSpPr txBox="1"/>
              <p:nvPr/>
            </p:nvSpPr>
            <p:spPr>
              <a:xfrm>
                <a:off x="8774228" y="5231456"/>
                <a:ext cx="100608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BE" sz="1000" dirty="0">
                    <a:solidFill>
                      <a:schemeClr val="accent2">
                        <a:lumMod val="75000"/>
                      </a:schemeClr>
                    </a:solidFill>
                  </a:rPr>
                  <a:t>Institut Marius Renard</a:t>
                </a:r>
              </a:p>
            </p:txBody>
          </p:sp>
          <p:sp>
            <p:nvSpPr>
              <p:cNvPr id="22" name="ZoneTexte 21"/>
              <p:cNvSpPr txBox="1"/>
              <p:nvPr/>
            </p:nvSpPr>
            <p:spPr>
              <a:xfrm>
                <a:off x="10908924" y="4160186"/>
                <a:ext cx="130827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BE" sz="1000" dirty="0">
                    <a:solidFill>
                      <a:schemeClr val="accent6">
                        <a:lumMod val="75000"/>
                      </a:schemeClr>
                    </a:solidFill>
                  </a:rPr>
                  <a:t>Terrains du Foyer </a:t>
                </a:r>
                <a:r>
                  <a:rPr lang="fr-BE" sz="1000" dirty="0" err="1">
                    <a:solidFill>
                      <a:schemeClr val="accent6">
                        <a:lumMod val="75000"/>
                      </a:schemeClr>
                    </a:solidFill>
                  </a:rPr>
                  <a:t>Anderlechtois</a:t>
                </a:r>
                <a:endParaRPr lang="fr-BE" sz="10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3" name="ZoneTexte 22"/>
              <p:cNvSpPr txBox="1"/>
              <p:nvPr/>
            </p:nvSpPr>
            <p:spPr>
              <a:xfrm>
                <a:off x="11172785" y="5941809"/>
                <a:ext cx="1308275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BE" sz="1000" dirty="0" smtClean="0">
                    <a:solidFill>
                      <a:schemeClr val="accent4">
                        <a:lumMod val="75000"/>
                      </a:schemeClr>
                    </a:solidFill>
                  </a:rPr>
                  <a:t>Ecoles « Les Petits Gougeons » et l’Etincelle</a:t>
                </a:r>
                <a:endParaRPr lang="fr-BE" sz="1000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</p:grpSp>
      </p:grp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985" y="1944644"/>
            <a:ext cx="7414575" cy="4364608"/>
          </a:xfrm>
          <a:prstGeom prst="rect">
            <a:avLst/>
          </a:prstGeom>
        </p:spPr>
      </p:pic>
      <p:sp>
        <p:nvSpPr>
          <p:cNvPr id="25" name="ZoneTexte 24"/>
          <p:cNvSpPr txBox="1"/>
          <p:nvPr/>
        </p:nvSpPr>
        <p:spPr>
          <a:xfrm>
            <a:off x="7475081" y="2619075"/>
            <a:ext cx="4423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b="1" dirty="0" smtClean="0"/>
              <a:t>Ci-dessous : exemple de proposition de mutualisation proposé dans le cadre de l’audit de l’école Marius Renard </a:t>
            </a:r>
            <a:endParaRPr lang="fr-BE" sz="1400" b="1" dirty="0"/>
          </a:p>
        </p:txBody>
      </p:sp>
    </p:spTree>
    <p:extLst>
      <p:ext uri="{BB962C8B-B14F-4D97-AF65-F5344CB8AC3E}">
        <p14:creationId xmlns:p14="http://schemas.microsoft.com/office/powerpoint/2010/main" val="4113006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047948" y="1376312"/>
            <a:ext cx="10086680" cy="612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433993" y="285111"/>
            <a:ext cx="10086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BE" sz="2800" b="1" cap="small" dirty="0" smtClean="0">
                <a:solidFill>
                  <a:srgbClr val="00B9E4"/>
                </a:solidFill>
              </a:rPr>
              <a:t>Stratégie d’ensemble et acteurs</a:t>
            </a:r>
            <a:endParaRPr lang="fr-FR" sz="2800" b="1" cap="small" dirty="0">
              <a:solidFill>
                <a:srgbClr val="00B9E4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892136" y="1482628"/>
            <a:ext cx="5287437" cy="324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fr-BE" sz="2000" b="1" dirty="0">
                <a:solidFill>
                  <a:schemeClr val="accent5">
                    <a:lumMod val="50000"/>
                  </a:schemeClr>
                </a:solidFill>
              </a:rPr>
              <a:t>Région de Bruxelles-Capitale :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fr-BE" sz="2000" dirty="0" smtClean="0"/>
              <a:t>Bruxelles Mobilité (dans le cadre du PDS)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fr-BE" sz="2000" dirty="0" smtClean="0"/>
              <a:t>Contrats de quartiers durables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fr-BE" sz="2000" dirty="0" smtClean="0"/>
              <a:t>Contrats écoles</a:t>
            </a:r>
          </a:p>
          <a:p>
            <a:pPr algn="just"/>
            <a:endParaRPr lang="fr-BE" sz="2000" dirty="0" smtClean="0"/>
          </a:p>
          <a:p>
            <a:pPr algn="just">
              <a:spcBef>
                <a:spcPts val="600"/>
              </a:spcBef>
            </a:pPr>
            <a:r>
              <a:rPr lang="fr-BE" sz="2000" b="1" dirty="0">
                <a:solidFill>
                  <a:schemeClr val="accent5">
                    <a:lumMod val="50000"/>
                  </a:schemeClr>
                </a:solidFill>
              </a:rPr>
              <a:t>Fondation Roi Baudouin :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fr-BE" sz="2000" dirty="0"/>
              <a:t>Fonds Bike in </a:t>
            </a:r>
            <a:r>
              <a:rPr lang="fr-BE" sz="2000" dirty="0" smtClean="0"/>
              <a:t>Brussels</a:t>
            </a:r>
          </a:p>
          <a:p>
            <a:pPr marL="1257300" lvl="2" indent="-342900" algn="just">
              <a:buFont typeface="Symbol" panose="05050102010706020507" pitchFamily="18" charset="2"/>
              <a:buChar char="Þ"/>
            </a:pPr>
            <a:r>
              <a:rPr lang="fr-BE" sz="2000" dirty="0" smtClean="0"/>
              <a:t>Prendre contact avant toute introduction de dossier)</a:t>
            </a:r>
          </a:p>
          <a:p>
            <a:pPr marL="1257300" lvl="2" indent="-342900" algn="just">
              <a:buFont typeface="Symbol" panose="05050102010706020507" pitchFamily="18" charset="2"/>
              <a:buChar char="Þ"/>
            </a:pPr>
            <a:r>
              <a:rPr lang="fr-BE" sz="2000" dirty="0" smtClean="0"/>
              <a:t>Informer Bruxelles-Mobilité</a:t>
            </a:r>
            <a:endParaRPr lang="fr-BE" sz="2000" dirty="0"/>
          </a:p>
        </p:txBody>
      </p:sp>
      <p:sp>
        <p:nvSpPr>
          <p:cNvPr id="9" name="ZoneTexte 8"/>
          <p:cNvSpPr txBox="1"/>
          <p:nvPr/>
        </p:nvSpPr>
        <p:spPr>
          <a:xfrm>
            <a:off x="433993" y="695029"/>
            <a:ext cx="10086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BE" sz="2400" b="1" cap="small" dirty="0" smtClean="0">
                <a:solidFill>
                  <a:schemeClr val="accent1">
                    <a:lumMod val="50000"/>
                  </a:schemeClr>
                </a:solidFill>
              </a:rPr>
              <a:t>Soutien à la mise en œuvre</a:t>
            </a:r>
            <a:endParaRPr lang="fr-FR" sz="2400" b="1" cap="small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0455" y="5050457"/>
            <a:ext cx="2468443" cy="117760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8730" y="5050457"/>
            <a:ext cx="3451604" cy="1177606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2137" y="5050457"/>
            <a:ext cx="3190875" cy="1266825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69974" y="1907735"/>
            <a:ext cx="3731481" cy="2089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328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33993" y="285111"/>
            <a:ext cx="10086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BE" sz="2800" b="1" cap="small" dirty="0" smtClean="0">
                <a:solidFill>
                  <a:srgbClr val="00B9E4"/>
                </a:solidFill>
              </a:rPr>
              <a:t>Stratégie d’ensemble et acteurs</a:t>
            </a:r>
            <a:endParaRPr lang="fr-FR" sz="2800" b="1" cap="small" dirty="0">
              <a:solidFill>
                <a:srgbClr val="00B9E4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33993" y="695029"/>
            <a:ext cx="10086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BE" sz="2400" b="1" cap="small" dirty="0" smtClean="0">
                <a:solidFill>
                  <a:schemeClr val="accent1">
                    <a:lumMod val="50000"/>
                  </a:schemeClr>
                </a:solidFill>
              </a:rPr>
              <a:t>Soutien à la mise en œuvre</a:t>
            </a:r>
            <a:endParaRPr lang="fr-FR" sz="2400" b="1" cap="small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Rectangle à coins arrondis 1"/>
          <p:cNvSpPr/>
          <p:nvPr/>
        </p:nvSpPr>
        <p:spPr>
          <a:xfrm>
            <a:off x="1209821" y="2433711"/>
            <a:ext cx="4783015" cy="2349304"/>
          </a:xfrm>
          <a:prstGeom prst="roundRect">
            <a:avLst/>
          </a:prstGeom>
          <a:solidFill>
            <a:srgbClr val="B4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BE" sz="4000" b="1" cap="small" dirty="0" smtClean="0">
                <a:solidFill>
                  <a:srgbClr val="0070C0"/>
                </a:solidFill>
              </a:rPr>
              <a:t>Bruxelles Mobilité</a:t>
            </a:r>
          </a:p>
          <a:p>
            <a:r>
              <a:rPr lang="fr-BE" sz="3200" dirty="0" err="1" smtClean="0">
                <a:solidFill>
                  <a:srgbClr val="0070C0"/>
                </a:solidFill>
                <a:hlinkClick r:id="rId2"/>
              </a:rPr>
              <a:t>pds@sprb.brussels</a:t>
            </a:r>
            <a:r>
              <a:rPr lang="fr-BE" sz="3200" dirty="0" smtClean="0">
                <a:solidFill>
                  <a:srgbClr val="0070C0"/>
                </a:solidFill>
              </a:rPr>
              <a:t> </a:t>
            </a:r>
            <a:endParaRPr lang="fr-BE" sz="3200" dirty="0">
              <a:solidFill>
                <a:srgbClr val="0070C0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3846" y="2534395"/>
            <a:ext cx="4362994" cy="2147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238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047948" y="1376312"/>
            <a:ext cx="10086680" cy="612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433993" y="285111"/>
            <a:ext cx="10086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BE" sz="2800" b="1" cap="small" dirty="0" smtClean="0">
                <a:solidFill>
                  <a:srgbClr val="00B9E4"/>
                </a:solidFill>
              </a:rPr>
              <a:t>Questions &amp; Réponses</a:t>
            </a:r>
            <a:endParaRPr lang="fr-FR" sz="2800" b="1" cap="small" dirty="0">
              <a:solidFill>
                <a:srgbClr val="00B9E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58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516956" y="3044857"/>
            <a:ext cx="72020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800" b="1" dirty="0" smtClean="0"/>
              <a:t>Merci pour votre attention !</a:t>
            </a:r>
            <a:endParaRPr lang="fr-FR" sz="2800" b="1" dirty="0"/>
          </a:p>
        </p:txBody>
      </p:sp>
    </p:spTree>
    <p:extLst>
      <p:ext uri="{BB962C8B-B14F-4D97-AF65-F5344CB8AC3E}">
        <p14:creationId xmlns:p14="http://schemas.microsoft.com/office/powerpoint/2010/main" val="4064609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781666" y="2446256"/>
            <a:ext cx="86443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5400" b="1" dirty="0" smtClean="0">
                <a:solidFill>
                  <a:srgbClr val="00B9E4"/>
                </a:solidFill>
              </a:rPr>
              <a:t>Guide Parkings vélo</a:t>
            </a:r>
            <a:endParaRPr lang="fr-FR" sz="5400" b="1" dirty="0">
              <a:solidFill>
                <a:srgbClr val="00B9E4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81666" y="3421930"/>
            <a:ext cx="8663233" cy="56561"/>
          </a:xfrm>
          <a:prstGeom prst="rect">
            <a:avLst/>
          </a:prstGeom>
          <a:solidFill>
            <a:srgbClr val="00B9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1791092" y="3583180"/>
            <a:ext cx="864438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3800" b="1" dirty="0" smtClean="0">
                <a:solidFill>
                  <a:schemeClr val="tx2"/>
                </a:solidFill>
              </a:rPr>
              <a:t>Enseignement secondaire</a:t>
            </a:r>
            <a:endParaRPr lang="fr-FR" sz="3800" b="1" dirty="0">
              <a:solidFill>
                <a:schemeClr val="tx2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23127"/>
            <a:ext cx="4362994" cy="2147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412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047948" y="1376312"/>
            <a:ext cx="10086680" cy="612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433993" y="285111"/>
            <a:ext cx="10086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BE" sz="2800" b="1" cap="small" dirty="0" smtClean="0">
                <a:solidFill>
                  <a:srgbClr val="00B9E4"/>
                </a:solidFill>
              </a:rPr>
              <a:t>Sommaire</a:t>
            </a:r>
            <a:endParaRPr lang="fr-FR" sz="2800" b="1" cap="small" dirty="0">
              <a:solidFill>
                <a:srgbClr val="00B9E4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898572" y="1770011"/>
            <a:ext cx="6080245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BE" sz="2800" b="1" dirty="0" smtClean="0">
                <a:solidFill>
                  <a:schemeClr val="accent5">
                    <a:lumMod val="50000"/>
                  </a:schemeClr>
                </a:solidFill>
              </a:rPr>
              <a:t>Un Guide parking vélo, pour qui, pour quoi faire ?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BE" sz="2800" b="1" dirty="0" smtClean="0">
                <a:solidFill>
                  <a:schemeClr val="accent5">
                    <a:lumMod val="50000"/>
                  </a:schemeClr>
                </a:solidFill>
              </a:rPr>
              <a:t>Normes applicables et aspects techniques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BE" sz="2800" b="1" dirty="0" smtClean="0">
                <a:solidFill>
                  <a:schemeClr val="accent5">
                    <a:lumMod val="50000"/>
                  </a:schemeClr>
                </a:solidFill>
              </a:rPr>
              <a:t>Concrètement, sur le terrain ?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BE" sz="2800" b="1" dirty="0" smtClean="0">
                <a:solidFill>
                  <a:schemeClr val="accent5">
                    <a:lumMod val="50000"/>
                  </a:schemeClr>
                </a:solidFill>
              </a:rPr>
              <a:t>Stratégie d’ensemble et acteurs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BE" sz="2800" b="1" dirty="0" smtClean="0">
                <a:solidFill>
                  <a:schemeClr val="accent5">
                    <a:lumMod val="50000"/>
                  </a:schemeClr>
                </a:solidFill>
              </a:rPr>
              <a:t>Questions &amp; Réponses</a:t>
            </a:r>
            <a:endParaRPr lang="fr-FR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993" y="954813"/>
            <a:ext cx="3850624" cy="5469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26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047948" y="1376312"/>
            <a:ext cx="10086680" cy="612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433993" y="285111"/>
            <a:ext cx="10086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BE" sz="2800" b="1" cap="small" dirty="0" smtClean="0">
                <a:solidFill>
                  <a:srgbClr val="00B9E4"/>
                </a:solidFill>
              </a:rPr>
              <a:t>Pour qui ? Pour quoi ?</a:t>
            </a:r>
            <a:endParaRPr lang="fr-FR" sz="2800" b="1" cap="small" dirty="0">
              <a:solidFill>
                <a:srgbClr val="00B9E4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33993" y="1190473"/>
            <a:ext cx="56944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BE" sz="2000" dirty="0" smtClean="0"/>
              <a:t>Contexte de succès croissant du vélo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BE" sz="2000" dirty="0" smtClean="0"/>
              <a:t>Pertinence en milieu scolaire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BE" sz="2000" dirty="0" smtClean="0"/>
              <a:t>Actions de Bruxelles Mobilité pour encourager le vélo dans les écoles (Plans de Déplacements Scolaires, financement des parkings vélo…)</a:t>
            </a:r>
          </a:p>
        </p:txBody>
      </p:sp>
      <p:pic>
        <p:nvPicPr>
          <p:cNvPr id="6" name="Image 5" descr="C:\Users\Emilie\AppData\Local\Temp\image003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8995" y="913800"/>
            <a:ext cx="3689883" cy="215051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ZoneTexte 1"/>
          <p:cNvSpPr txBox="1"/>
          <p:nvPr/>
        </p:nvSpPr>
        <p:spPr>
          <a:xfrm>
            <a:off x="7073267" y="3012711"/>
            <a:ext cx="31994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Source : </a:t>
            </a:r>
            <a:r>
              <a:rPr lang="fr-BE" sz="14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Bilan PDS</a:t>
            </a:r>
            <a:r>
              <a:rPr lang="fr-BE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Bruxelles Mobilité</a:t>
            </a:r>
            <a:endParaRPr lang="fr-BE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3" name="Groupe 2"/>
          <p:cNvGrpSpPr/>
          <p:nvPr/>
        </p:nvGrpSpPr>
        <p:grpSpPr>
          <a:xfrm>
            <a:off x="591156" y="3315304"/>
            <a:ext cx="6255755" cy="3202315"/>
            <a:chOff x="591156" y="3315304"/>
            <a:chExt cx="6255755" cy="3202315"/>
          </a:xfrm>
        </p:grpSpPr>
        <p:pic>
          <p:nvPicPr>
            <p:cNvPr id="9" name="Image 8"/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31" b="6336"/>
            <a:stretch/>
          </p:blipFill>
          <p:spPr bwMode="auto">
            <a:xfrm>
              <a:off x="591156" y="3315304"/>
              <a:ext cx="6255755" cy="289453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0" name="ZoneTexte 9"/>
            <p:cNvSpPr txBox="1"/>
            <p:nvPr/>
          </p:nvSpPr>
          <p:spPr>
            <a:xfrm>
              <a:off x="591156" y="6209842"/>
              <a:ext cx="625575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Source : </a:t>
              </a:r>
              <a:r>
                <a:rPr lang="fr-BE" sz="1400" i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Observatoire bruxellois du vélo</a:t>
              </a:r>
              <a:r>
                <a:rPr lang="fr-BE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, 2020, Pro </a:t>
              </a:r>
              <a:r>
                <a:rPr lang="fr-BE" sz="1400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Velo</a:t>
              </a:r>
              <a:r>
                <a:rPr lang="fr-BE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pour Bruxelles Mobilité</a:t>
              </a:r>
              <a:endParaRPr lang="fr-BE" sz="14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sp>
        <p:nvSpPr>
          <p:cNvPr id="4" name="ZoneTexte 3"/>
          <p:cNvSpPr txBox="1"/>
          <p:nvPr/>
        </p:nvSpPr>
        <p:spPr>
          <a:xfrm>
            <a:off x="7100003" y="3614738"/>
            <a:ext cx="481393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Un besoin : </a:t>
            </a:r>
            <a:r>
              <a:rPr lang="fr-BE" b="1" dirty="0" smtClean="0"/>
              <a:t>laisser </a:t>
            </a:r>
            <a:r>
              <a:rPr lang="fr-BE" b="1" dirty="0"/>
              <a:t>son vélo stationné plusieurs </a:t>
            </a:r>
            <a:r>
              <a:rPr lang="fr-BE" b="1" dirty="0" smtClean="0"/>
              <a:t>heures.</a:t>
            </a:r>
          </a:p>
          <a:p>
            <a:endParaRPr lang="fr-BE" b="1" dirty="0"/>
          </a:p>
          <a:p>
            <a:r>
              <a:rPr lang="fr-BE" dirty="0" smtClean="0"/>
              <a:t>Une diversité d’usagers : </a:t>
            </a:r>
            <a:r>
              <a:rPr lang="fr-BE" b="1" dirty="0" smtClean="0"/>
              <a:t>élèves, enseignants et autres membres du personnel</a:t>
            </a:r>
            <a:r>
              <a:rPr lang="fr-BE" dirty="0" smtClean="0"/>
              <a:t> (parents seront pris en compte dans le guide spécifique à l’enseignement fondamental)</a:t>
            </a:r>
          </a:p>
          <a:p>
            <a:endParaRPr lang="fr-BE" dirty="0" smtClean="0"/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fr-BE" dirty="0" smtClean="0"/>
              <a:t>De nombreux aspects à prendre en compte !</a:t>
            </a:r>
          </a:p>
          <a:p>
            <a:endParaRPr lang="fr-BE" dirty="0" smtClean="0"/>
          </a:p>
        </p:txBody>
      </p:sp>
    </p:spTree>
    <p:extLst>
      <p:ext uri="{BB962C8B-B14F-4D97-AF65-F5344CB8AC3E}">
        <p14:creationId xmlns:p14="http://schemas.microsoft.com/office/powerpoint/2010/main" val="2451150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047948" y="1376312"/>
            <a:ext cx="10086680" cy="612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433993" y="285111"/>
            <a:ext cx="10086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BE" sz="2800" b="1" cap="small" dirty="0" smtClean="0">
                <a:solidFill>
                  <a:srgbClr val="00B9E4"/>
                </a:solidFill>
              </a:rPr>
              <a:t>Pour qui ? Pour quoi ?</a:t>
            </a:r>
            <a:endParaRPr lang="fr-FR" sz="2800" b="1" cap="small" dirty="0">
              <a:solidFill>
                <a:srgbClr val="00B9E4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892136" y="1482628"/>
            <a:ext cx="1102840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dirty="0" smtClean="0"/>
              <a:t>Un guide conçu pour toute personne désireuse de </a:t>
            </a:r>
            <a:r>
              <a:rPr lang="fr-BE" sz="2000" b="1" dirty="0" smtClean="0"/>
              <a:t>prendre en charge la mise en place d’un parking vélo en milieu scolaire</a:t>
            </a:r>
            <a:r>
              <a:rPr lang="fr-BE" sz="2000" dirty="0" smtClean="0"/>
              <a:t>.</a:t>
            </a:r>
          </a:p>
          <a:p>
            <a:endParaRPr lang="fr-BE" sz="2000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BE" sz="2000" dirty="0" smtClean="0"/>
              <a:t>Une vue globale des aspects normatifs et techniques à prendre en considération.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BE" sz="2000" dirty="0" smtClean="0"/>
              <a:t>Aspects concrets relatifs à mise en œuvre : choix des dispositifs, disposition, partenariats possibles…</a:t>
            </a:r>
          </a:p>
          <a:p>
            <a:endParaRPr lang="fr-BE" dirty="0" smtClean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8125" y="3512700"/>
            <a:ext cx="4062412" cy="2967577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892136" y="3788804"/>
            <a:ext cx="696598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BE" sz="2000" b="1" u="sng" dirty="0" smtClean="0"/>
              <a:t>Des </a:t>
            </a:r>
            <a:r>
              <a:rPr lang="fr-BE" sz="2000" b="1" u="sng" dirty="0"/>
              <a:t>o</a:t>
            </a:r>
            <a:r>
              <a:rPr lang="fr-BE" sz="2000" b="1" u="sng" dirty="0" smtClean="0"/>
              <a:t>utils </a:t>
            </a:r>
            <a:r>
              <a:rPr lang="fr-BE" sz="2000" b="1" u="sng" dirty="0"/>
              <a:t>pratiques :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BE" sz="2000" dirty="0"/>
              <a:t>Schémas décisionnels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BE" sz="2000" dirty="0"/>
              <a:t>Schémas de synthèse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BE" sz="2000" dirty="0"/>
              <a:t>Liste d’exemples inspirants en milieu scolaire avec personnes de contact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BE" sz="2000" dirty="0"/>
              <a:t>Encadrés avec contact au sein des instances compétentes sur des questions spécifiques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1405825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047948" y="1376312"/>
            <a:ext cx="10086680" cy="612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2344994" y="5569998"/>
            <a:ext cx="949293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Font typeface="Symbol" panose="05050102010706020507" pitchFamily="18" charset="2"/>
              <a:buChar char="Þ"/>
            </a:pPr>
            <a:r>
              <a:rPr lang="fr-FR" sz="2000" dirty="0" smtClean="0"/>
              <a:t>Comment gérer le </a:t>
            </a:r>
            <a:r>
              <a:rPr lang="fr-FR" sz="2000" b="1" dirty="0">
                <a:solidFill>
                  <a:schemeClr val="accent5">
                    <a:lumMod val="50000"/>
                  </a:schemeClr>
                </a:solidFill>
              </a:rPr>
              <a:t>stationnement vélo des </a:t>
            </a:r>
            <a:r>
              <a:rPr lang="fr-FR" sz="2000" b="1" dirty="0" smtClean="0">
                <a:solidFill>
                  <a:schemeClr val="accent5">
                    <a:lumMod val="50000"/>
                  </a:schemeClr>
                </a:solidFill>
              </a:rPr>
              <a:t>enseignants ?</a:t>
            </a:r>
          </a:p>
          <a:p>
            <a:pPr marL="342900" indent="-342900">
              <a:spcBef>
                <a:spcPts val="600"/>
              </a:spcBef>
              <a:buFont typeface="Symbol" panose="05050102010706020507" pitchFamily="18" charset="2"/>
              <a:buChar char="Þ"/>
            </a:pPr>
            <a:r>
              <a:rPr lang="fr-FR" sz="2000" dirty="0" smtClean="0"/>
              <a:t>Mettre </a:t>
            </a:r>
            <a:r>
              <a:rPr lang="fr-FR" sz="2000" dirty="0"/>
              <a:t>en place des </a:t>
            </a:r>
            <a:r>
              <a:rPr lang="fr-FR" sz="2000" b="1" dirty="0" smtClean="0">
                <a:solidFill>
                  <a:schemeClr val="accent5">
                    <a:lumMod val="50000"/>
                  </a:schemeClr>
                </a:solidFill>
              </a:rPr>
              <a:t>équipements annexes (douches, vestiaires…)?</a:t>
            </a:r>
            <a:endParaRPr lang="fr-FR" sz="2000" dirty="0"/>
          </a:p>
        </p:txBody>
      </p:sp>
      <p:sp>
        <p:nvSpPr>
          <p:cNvPr id="12" name="ZoneTexte 11"/>
          <p:cNvSpPr txBox="1"/>
          <p:nvPr/>
        </p:nvSpPr>
        <p:spPr>
          <a:xfrm>
            <a:off x="556133" y="1031324"/>
            <a:ext cx="105784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smtClean="0">
                <a:solidFill>
                  <a:schemeClr val="accent5">
                    <a:lumMod val="50000"/>
                  </a:schemeClr>
                </a:solidFill>
              </a:rPr>
              <a:t>Des situations très contrastées d’une école à l’autre :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98" y="1479548"/>
            <a:ext cx="4664691" cy="403137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4"/>
          <a:srcRect t="-1" b="2259"/>
          <a:stretch/>
        </p:blipFill>
        <p:spPr>
          <a:xfrm>
            <a:off x="5712639" y="1479548"/>
            <a:ext cx="5837839" cy="4031376"/>
          </a:xfrm>
          <a:prstGeom prst="rect">
            <a:avLst/>
          </a:prstGeom>
        </p:spPr>
      </p:pic>
      <p:sp>
        <p:nvSpPr>
          <p:cNvPr id="30" name="ZoneTexte 29"/>
          <p:cNvSpPr txBox="1"/>
          <p:nvPr/>
        </p:nvSpPr>
        <p:spPr>
          <a:xfrm>
            <a:off x="9475969" y="1468645"/>
            <a:ext cx="2074509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fr-BE" sz="1400" b="1" dirty="0" smtClean="0"/>
              <a:t>Sacré-Cœur de Jette</a:t>
            </a:r>
            <a:endParaRPr lang="fr-BE" sz="1400" b="1" dirty="0"/>
          </a:p>
        </p:txBody>
      </p:sp>
      <p:sp>
        <p:nvSpPr>
          <p:cNvPr id="31" name="ZoneTexte 30"/>
          <p:cNvSpPr txBox="1"/>
          <p:nvPr/>
        </p:nvSpPr>
        <p:spPr>
          <a:xfrm>
            <a:off x="3222280" y="1460041"/>
            <a:ext cx="2074509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fr-BE" sz="1400" b="1" dirty="0" err="1" smtClean="0"/>
              <a:t>Atheneum</a:t>
            </a:r>
            <a:r>
              <a:rPr lang="fr-BE" sz="1400" b="1" dirty="0" smtClean="0"/>
              <a:t> Brussel</a:t>
            </a:r>
            <a:endParaRPr lang="fr-BE" sz="1400" b="1" dirty="0"/>
          </a:p>
        </p:txBody>
      </p:sp>
      <p:sp>
        <p:nvSpPr>
          <p:cNvPr id="10" name="ZoneTexte 9"/>
          <p:cNvSpPr txBox="1"/>
          <p:nvPr/>
        </p:nvSpPr>
        <p:spPr>
          <a:xfrm>
            <a:off x="433993" y="285111"/>
            <a:ext cx="10086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BE" sz="2800" b="1" cap="small" dirty="0" smtClean="0">
                <a:solidFill>
                  <a:srgbClr val="00B9E4"/>
                </a:solidFill>
              </a:rPr>
              <a:t>Pour qui ? Pour quoi ?</a:t>
            </a:r>
            <a:endParaRPr lang="fr-FR" sz="2800" b="1" cap="small" dirty="0">
              <a:solidFill>
                <a:srgbClr val="00B9E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57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433993" y="285111"/>
            <a:ext cx="10086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BE" sz="2800" b="1" cap="small" dirty="0" smtClean="0">
                <a:solidFill>
                  <a:srgbClr val="00B9E4"/>
                </a:solidFill>
              </a:rPr>
              <a:t>Normes applicables et aspects techniques</a:t>
            </a:r>
            <a:endParaRPr lang="fr-FR" sz="2800" b="1" cap="small" dirty="0">
              <a:solidFill>
                <a:srgbClr val="00B9E4"/>
              </a:solidFill>
            </a:endParaRPr>
          </a:p>
        </p:txBody>
      </p:sp>
      <p:pic>
        <p:nvPicPr>
          <p:cNvPr id="4" name="Image 3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6" b="3062"/>
          <a:stretch/>
        </p:blipFill>
        <p:spPr bwMode="auto">
          <a:xfrm>
            <a:off x="485766" y="822619"/>
            <a:ext cx="6972301" cy="5586413"/>
          </a:xfrm>
          <a:prstGeom prst="rect">
            <a:avLst/>
          </a:prstGeom>
          <a:noFill/>
        </p:spPr>
      </p:pic>
      <p:sp>
        <p:nvSpPr>
          <p:cNvPr id="2" name="Rectangle à coins arrondis 1"/>
          <p:cNvSpPr/>
          <p:nvPr/>
        </p:nvSpPr>
        <p:spPr>
          <a:xfrm>
            <a:off x="2757479" y="2614613"/>
            <a:ext cx="4586287" cy="144303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6" name="Rectangle à coins arrondis 5"/>
          <p:cNvSpPr/>
          <p:nvPr/>
        </p:nvSpPr>
        <p:spPr>
          <a:xfrm>
            <a:off x="2757479" y="822620"/>
            <a:ext cx="4586287" cy="86330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grpSp>
        <p:nvGrpSpPr>
          <p:cNvPr id="9" name="Groupe 8"/>
          <p:cNvGrpSpPr/>
          <p:nvPr/>
        </p:nvGrpSpPr>
        <p:grpSpPr>
          <a:xfrm>
            <a:off x="7781821" y="1685926"/>
            <a:ext cx="4199164" cy="1385456"/>
            <a:chOff x="7159850" y="4105237"/>
            <a:chExt cx="4199164" cy="1385456"/>
          </a:xfrm>
        </p:grpSpPr>
        <p:sp>
          <p:nvSpPr>
            <p:cNvPr id="11" name="Rectangle à coins arrondis 10"/>
            <p:cNvSpPr/>
            <p:nvPr/>
          </p:nvSpPr>
          <p:spPr>
            <a:xfrm>
              <a:off x="8444364" y="4105237"/>
              <a:ext cx="2914650" cy="1385456"/>
            </a:xfrm>
            <a:prstGeom prst="round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BE" b="1" dirty="0">
                  <a:solidFill>
                    <a:schemeClr val="tx1"/>
                  </a:solidFill>
                </a:rPr>
                <a:t>Toujours se renseigner auprès de la Commune / l’informer du </a:t>
              </a:r>
              <a:r>
                <a:rPr lang="fr-BE" b="1" dirty="0" smtClean="0">
                  <a:solidFill>
                    <a:schemeClr val="tx1"/>
                  </a:solidFill>
                </a:rPr>
                <a:t>projet</a:t>
              </a:r>
              <a:endParaRPr lang="fr-BE" b="1" dirty="0">
                <a:solidFill>
                  <a:schemeClr val="tx1"/>
                </a:solidFill>
              </a:endParaRPr>
            </a:p>
          </p:txBody>
        </p:sp>
        <p:pic>
          <p:nvPicPr>
            <p:cNvPr id="10" name="Picture 2" descr="Feuille magnétique Symbole Attention 35x40mm Rouge/Blanc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33" t="11569" r="16866" b="10239"/>
            <a:stretch/>
          </p:blipFill>
          <p:spPr bwMode="auto">
            <a:xfrm>
              <a:off x="7159850" y="4255326"/>
              <a:ext cx="1101438" cy="968081"/>
            </a:xfrm>
            <a:prstGeom prst="rect">
              <a:avLst/>
            </a:prstGeom>
            <a:solidFill>
              <a:srgbClr val="FFFFFF"/>
            </a:solidFill>
            <a:extLst/>
          </p:spPr>
        </p:pic>
      </p:grpSp>
    </p:spTree>
    <p:extLst>
      <p:ext uri="{BB962C8B-B14F-4D97-AF65-F5344CB8AC3E}">
        <p14:creationId xmlns:p14="http://schemas.microsoft.com/office/powerpoint/2010/main" val="2189894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047948" y="1376312"/>
            <a:ext cx="10086680" cy="612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433993" y="285111"/>
            <a:ext cx="10086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BE" sz="2800" b="1" cap="small" dirty="0" smtClean="0">
                <a:solidFill>
                  <a:srgbClr val="00B9E4"/>
                </a:solidFill>
              </a:rPr>
              <a:t>Concrètement, sur le terrain ?</a:t>
            </a:r>
            <a:endParaRPr lang="fr-FR" sz="2800" b="1" cap="small" dirty="0">
              <a:solidFill>
                <a:srgbClr val="00B9E4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739078" y="1399926"/>
            <a:ext cx="10578495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smtClean="0">
                <a:solidFill>
                  <a:schemeClr val="accent5">
                    <a:lumMod val="50000"/>
                  </a:schemeClr>
                </a:solidFill>
              </a:rPr>
              <a:t>Ne pas s’arrêter aux divergences entre les ratios des différents documents.</a:t>
            </a:r>
            <a:endParaRPr lang="fr-FR" sz="2000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spcBef>
                <a:spcPts val="600"/>
              </a:spcBef>
            </a:pPr>
            <a:r>
              <a:rPr lang="fr-FR" sz="2000" dirty="0" smtClean="0"/>
              <a:t>Ils doivent avant tout servir à :</a:t>
            </a:r>
          </a:p>
          <a:p>
            <a:pPr lvl="1">
              <a:spcBef>
                <a:spcPts val="600"/>
              </a:spcBef>
            </a:pPr>
            <a:r>
              <a:rPr lang="fr-FR" sz="2000" b="1" dirty="0" smtClean="0">
                <a:solidFill>
                  <a:schemeClr val="accent5">
                    <a:lumMod val="50000"/>
                  </a:schemeClr>
                </a:solidFill>
              </a:rPr>
              <a:t>1/ </a:t>
            </a:r>
            <a:r>
              <a:rPr lang="fr-FR" sz="2000" dirty="0" smtClean="0"/>
              <a:t>baliser la réflexion</a:t>
            </a:r>
          </a:p>
          <a:p>
            <a:pPr lvl="1">
              <a:spcBef>
                <a:spcPts val="600"/>
              </a:spcBef>
            </a:pPr>
            <a:r>
              <a:rPr lang="fr-FR" sz="2000" b="1" dirty="0" smtClean="0">
                <a:solidFill>
                  <a:schemeClr val="accent5">
                    <a:lumMod val="50000"/>
                  </a:schemeClr>
                </a:solidFill>
              </a:rPr>
              <a:t>2/ </a:t>
            </a:r>
            <a:r>
              <a:rPr lang="fr-FR" sz="2000" dirty="0" smtClean="0"/>
              <a:t>concevoir des objectifs =&gt; être progressif, concevoir des phases…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739078" y="4134922"/>
            <a:ext cx="1039555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spcBef>
                <a:spcPts val="600"/>
              </a:spcBef>
            </a:pPr>
            <a:r>
              <a:rPr lang="fr-FR" sz="2000" b="1" dirty="0">
                <a:solidFill>
                  <a:schemeClr val="accent5">
                    <a:lumMod val="50000"/>
                  </a:schemeClr>
                </a:solidFill>
              </a:rPr>
              <a:t>Objectif de base : </a:t>
            </a:r>
            <a:r>
              <a:rPr lang="fr-FR" sz="2000" dirty="0"/>
              <a:t>+20% par rapport au </a:t>
            </a:r>
            <a:r>
              <a:rPr lang="fr-FR" sz="2000" dirty="0" smtClean="0"/>
              <a:t>taux de remplissage maximal observé aux </a:t>
            </a:r>
            <a:r>
              <a:rPr lang="fr-FR" sz="2000" dirty="0"/>
              <a:t>beaux </a:t>
            </a:r>
            <a:r>
              <a:rPr lang="fr-FR" sz="2000" dirty="0" smtClean="0"/>
              <a:t>jours</a:t>
            </a:r>
          </a:p>
          <a:p>
            <a:pPr marL="0" lvl="1">
              <a:spcBef>
                <a:spcPts val="600"/>
              </a:spcBef>
            </a:pPr>
            <a:r>
              <a:rPr lang="fr-FR" sz="2000" dirty="0" smtClean="0"/>
              <a:t>(= norme PDE)</a:t>
            </a:r>
            <a:endParaRPr lang="fr-FR" sz="2000" b="1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grpSp>
        <p:nvGrpSpPr>
          <p:cNvPr id="4" name="Groupe 3"/>
          <p:cNvGrpSpPr/>
          <p:nvPr/>
        </p:nvGrpSpPr>
        <p:grpSpPr>
          <a:xfrm>
            <a:off x="1316182" y="3091152"/>
            <a:ext cx="6733310" cy="753886"/>
            <a:chOff x="1316182" y="3215846"/>
            <a:chExt cx="6733310" cy="753886"/>
          </a:xfrm>
        </p:grpSpPr>
        <p:sp>
          <p:nvSpPr>
            <p:cNvPr id="2" name="Rectangle à coins arrondis 1"/>
            <p:cNvSpPr/>
            <p:nvPr/>
          </p:nvSpPr>
          <p:spPr>
            <a:xfrm>
              <a:off x="2327564" y="3215846"/>
              <a:ext cx="5721928" cy="753886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BE" sz="3200" b="1" dirty="0" smtClean="0"/>
                <a:t>OBSERVATION &amp; MONITORING</a:t>
              </a:r>
              <a:endParaRPr lang="fr-BE" sz="3200" b="1" dirty="0"/>
            </a:p>
          </p:txBody>
        </p:sp>
        <p:sp>
          <p:nvSpPr>
            <p:cNvPr id="3" name="Flèche droite 2"/>
            <p:cNvSpPr/>
            <p:nvPr/>
          </p:nvSpPr>
          <p:spPr>
            <a:xfrm>
              <a:off x="1316182" y="3290187"/>
              <a:ext cx="762000" cy="576652"/>
            </a:xfrm>
            <a:prstGeom prst="rightArrow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</p:grpSp>
      <p:sp>
        <p:nvSpPr>
          <p:cNvPr id="10" name="ZoneTexte 9"/>
          <p:cNvSpPr txBox="1"/>
          <p:nvPr/>
        </p:nvSpPr>
        <p:spPr>
          <a:xfrm>
            <a:off x="739076" y="5106744"/>
            <a:ext cx="1057849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smtClean="0">
                <a:solidFill>
                  <a:schemeClr val="accent5">
                    <a:lumMod val="50000"/>
                  </a:schemeClr>
                </a:solidFill>
              </a:rPr>
              <a:t>Conseils pratiques :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2000" dirty="0"/>
              <a:t>Utiliser les données du diagnostic </a:t>
            </a:r>
            <a:r>
              <a:rPr lang="fr-FR" sz="2000" dirty="0" smtClean="0"/>
              <a:t>PDS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2000" dirty="0" smtClean="0"/>
              <a:t>Faire des comptages…</a:t>
            </a:r>
            <a:endParaRPr lang="fr-FR" sz="2000" b="1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433993" y="695029"/>
            <a:ext cx="10086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BE" sz="2400" b="1" cap="small" dirty="0" smtClean="0">
                <a:solidFill>
                  <a:schemeClr val="accent1">
                    <a:lumMod val="50000"/>
                  </a:schemeClr>
                </a:solidFill>
              </a:rPr>
              <a:t>Aspects quantitatifs</a:t>
            </a:r>
            <a:endParaRPr lang="fr-FR" sz="2400" b="1" cap="small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248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433993" y="285111"/>
            <a:ext cx="10086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BE" sz="2800" b="1" cap="small" dirty="0" smtClean="0">
                <a:solidFill>
                  <a:srgbClr val="00B9E4"/>
                </a:solidFill>
              </a:rPr>
              <a:t>Concrètement, sur le terrain ?</a:t>
            </a:r>
            <a:endParaRPr lang="fr-FR" sz="2800" b="1" cap="small" dirty="0">
              <a:solidFill>
                <a:srgbClr val="00B9E4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433993" y="695029"/>
            <a:ext cx="10086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BE" sz="2400" b="1" cap="small" dirty="0" smtClean="0">
                <a:solidFill>
                  <a:schemeClr val="accent1">
                    <a:lumMod val="50000"/>
                  </a:schemeClr>
                </a:solidFill>
              </a:rPr>
              <a:t>Aspects qualitatifs</a:t>
            </a:r>
            <a:endParaRPr lang="fr-FR" sz="2400" b="1" cap="small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739075" y="1399925"/>
            <a:ext cx="105784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smtClean="0">
                <a:solidFill>
                  <a:schemeClr val="accent5">
                    <a:lumMod val="50000"/>
                  </a:schemeClr>
                </a:solidFill>
              </a:rPr>
              <a:t>Proximité et accessibilité</a:t>
            </a:r>
            <a:endParaRPr lang="fr-FR" sz="2000" dirty="0" smtClean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293232" y="245879"/>
            <a:ext cx="4548749" cy="7657062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642090" y="6278026"/>
            <a:ext cx="31994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b="1" dirty="0" smtClean="0"/>
              <a:t>Sacré-Cœur de Jette</a:t>
            </a:r>
            <a:endParaRPr lang="fr-BE" sz="1400" b="1" dirty="0"/>
          </a:p>
        </p:txBody>
      </p:sp>
      <p:grpSp>
        <p:nvGrpSpPr>
          <p:cNvPr id="25" name="Groupe 24"/>
          <p:cNvGrpSpPr/>
          <p:nvPr/>
        </p:nvGrpSpPr>
        <p:grpSpPr>
          <a:xfrm>
            <a:off x="5444837" y="1925781"/>
            <a:ext cx="5361708" cy="706583"/>
            <a:chOff x="5444837" y="1925781"/>
            <a:chExt cx="5361708" cy="706583"/>
          </a:xfrm>
        </p:grpSpPr>
        <p:sp>
          <p:nvSpPr>
            <p:cNvPr id="14" name="ZoneTexte 13"/>
            <p:cNvSpPr txBox="1"/>
            <p:nvPr/>
          </p:nvSpPr>
          <p:spPr>
            <a:xfrm>
              <a:off x="8811491" y="1925781"/>
              <a:ext cx="199505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sz="1600" b="1" dirty="0" smtClean="0">
                  <a:solidFill>
                    <a:schemeClr val="accent6">
                      <a:lumMod val="75000"/>
                    </a:schemeClr>
                  </a:solidFill>
                </a:rPr>
                <a:t>Emplacement du parking vélo (80 pl.)</a:t>
              </a:r>
              <a:endParaRPr lang="fr-BE" sz="16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cxnSp>
          <p:nvCxnSpPr>
            <p:cNvPr id="16" name="Connecteur droit avec flèche 15"/>
            <p:cNvCxnSpPr>
              <a:stCxn id="14" idx="1"/>
            </p:cNvCxnSpPr>
            <p:nvPr/>
          </p:nvCxnSpPr>
          <p:spPr>
            <a:xfrm flipH="1">
              <a:off x="5444837" y="2218169"/>
              <a:ext cx="3366654" cy="414195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e 25"/>
          <p:cNvGrpSpPr/>
          <p:nvPr/>
        </p:nvGrpSpPr>
        <p:grpSpPr>
          <a:xfrm>
            <a:off x="4344995" y="3217874"/>
            <a:ext cx="6583732" cy="584775"/>
            <a:chOff x="4344995" y="3217874"/>
            <a:chExt cx="6583732" cy="584775"/>
          </a:xfrm>
        </p:grpSpPr>
        <p:cxnSp>
          <p:nvCxnSpPr>
            <p:cNvPr id="19" name="Connecteur droit avec flèche 18"/>
            <p:cNvCxnSpPr/>
            <p:nvPr/>
          </p:nvCxnSpPr>
          <p:spPr>
            <a:xfrm flipH="1">
              <a:off x="4344995" y="3510262"/>
              <a:ext cx="4466496" cy="0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ZoneTexte 20"/>
            <p:cNvSpPr txBox="1"/>
            <p:nvPr/>
          </p:nvSpPr>
          <p:spPr>
            <a:xfrm>
              <a:off x="8933673" y="3217874"/>
              <a:ext cx="199505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sz="1600" b="1" dirty="0" smtClean="0">
                  <a:solidFill>
                    <a:schemeClr val="accent6">
                      <a:lumMod val="75000"/>
                    </a:schemeClr>
                  </a:solidFill>
                </a:rPr>
                <a:t>Cheminements directs de qualité</a:t>
              </a:r>
              <a:endParaRPr lang="fr-BE" sz="16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grpSp>
        <p:nvGrpSpPr>
          <p:cNvPr id="27" name="Groupe 26"/>
          <p:cNvGrpSpPr/>
          <p:nvPr/>
        </p:nvGrpSpPr>
        <p:grpSpPr>
          <a:xfrm>
            <a:off x="3271268" y="3925898"/>
            <a:ext cx="7798513" cy="1431951"/>
            <a:chOff x="3271268" y="3925898"/>
            <a:chExt cx="7798513" cy="1431951"/>
          </a:xfrm>
        </p:grpSpPr>
        <p:cxnSp>
          <p:nvCxnSpPr>
            <p:cNvPr id="22" name="Connecteur droit avec flèche 21"/>
            <p:cNvCxnSpPr/>
            <p:nvPr/>
          </p:nvCxnSpPr>
          <p:spPr>
            <a:xfrm flipH="1" flipV="1">
              <a:off x="3271268" y="3925898"/>
              <a:ext cx="5803459" cy="867775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ZoneTexte 23"/>
            <p:cNvSpPr txBox="1"/>
            <p:nvPr/>
          </p:nvSpPr>
          <p:spPr>
            <a:xfrm>
              <a:off x="9074727" y="4526852"/>
              <a:ext cx="199505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sz="1600" b="1" dirty="0" smtClean="0">
                  <a:solidFill>
                    <a:srgbClr val="FF0000"/>
                  </a:solidFill>
                </a:rPr>
                <a:t>Stationnement vélo « concurrent » de mauvaise qualité</a:t>
              </a:r>
              <a:endParaRPr lang="fr-BE" sz="16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07419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</TotalTime>
  <Words>905</Words>
  <Application>Microsoft Office PowerPoint</Application>
  <PresentationFormat>Grand écran</PresentationFormat>
  <Paragraphs>143</Paragraphs>
  <Slides>18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Symbol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Windows User</dc:creator>
  <cp:lastModifiedBy>Emilie HUMBERT</cp:lastModifiedBy>
  <cp:revision>47</cp:revision>
  <dcterms:created xsi:type="dcterms:W3CDTF">2016-12-16T12:50:40Z</dcterms:created>
  <dcterms:modified xsi:type="dcterms:W3CDTF">2020-11-11T10:00:00Z</dcterms:modified>
</cp:coreProperties>
</file>